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2"/>
  </p:notesMasterIdLst>
  <p:sldIdLst>
    <p:sldId id="314" r:id="rId2"/>
    <p:sldId id="258" r:id="rId3"/>
    <p:sldId id="284" r:id="rId4"/>
    <p:sldId id="259" r:id="rId5"/>
    <p:sldId id="261" r:id="rId6"/>
    <p:sldId id="291" r:id="rId7"/>
    <p:sldId id="289" r:id="rId8"/>
    <p:sldId id="293" r:id="rId9"/>
    <p:sldId id="294" r:id="rId10"/>
    <p:sldId id="295" r:id="rId11"/>
    <p:sldId id="296" r:id="rId12"/>
    <p:sldId id="298" r:id="rId13"/>
    <p:sldId id="297" r:id="rId14"/>
    <p:sldId id="290" r:id="rId15"/>
    <p:sldId id="299" r:id="rId16"/>
    <p:sldId id="300" r:id="rId17"/>
    <p:sldId id="303" r:id="rId18"/>
    <p:sldId id="302" r:id="rId19"/>
    <p:sldId id="288" r:id="rId20"/>
    <p:sldId id="304" r:id="rId21"/>
    <p:sldId id="305" r:id="rId22"/>
    <p:sldId id="306" r:id="rId23"/>
    <p:sldId id="307" r:id="rId24"/>
    <p:sldId id="308" r:id="rId25"/>
    <p:sldId id="309" r:id="rId26"/>
    <p:sldId id="310" r:id="rId27"/>
    <p:sldId id="311" r:id="rId28"/>
    <p:sldId id="312" r:id="rId29"/>
    <p:sldId id="313" r:id="rId30"/>
    <p:sldId id="262" r:id="rId31"/>
  </p:sldIdLst>
  <p:sldSz cx="9144000" cy="5143500" type="screen16x9"/>
  <p:notesSz cx="6858000" cy="9144000"/>
  <p:embeddedFontLst>
    <p:embeddedFont>
      <p:font typeface="Source Sans Pro" panose="020B0604020202020204" charset="0"/>
      <p:regular r:id="rId33"/>
      <p:bold r:id="rId34"/>
      <p:italic r:id="rId35"/>
      <p:boldItalic r:id="rId36"/>
    </p:embeddedFont>
    <p:embeddedFont>
      <p:font typeface="Oswald" panose="020B0604020202020204" charset="0"/>
      <p:regular r:id="rId37"/>
      <p:bold r:id="rId38"/>
    </p:embeddedFont>
    <p:embeddedFont>
      <p:font typeface="Calibri" panose="020F0502020204030204" pitchFamily="34" charset="0"/>
      <p:regular r:id="rId39"/>
      <p:bold r:id="rId40"/>
      <p:italic r:id="rId41"/>
      <p:boldItalic r:id="rId42"/>
    </p:embeddedFont>
    <p:embeddedFont>
      <p:font typeface="Wingdings 3" panose="05040102010807070707" pitchFamily="18" charset="2"/>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4341A-4EE2-4885-B17D-4086B769AF5B}">
  <a:tblStyle styleId="{9064341A-4EE2-4885-B17D-4086B769AF5B}"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407" autoAdjust="0"/>
  </p:normalViewPr>
  <p:slideViewPr>
    <p:cSldViewPr snapToGrid="0">
      <p:cViewPr>
        <p:scale>
          <a:sx n="80" d="100"/>
          <a:sy n="80" d="100"/>
        </p:scale>
        <p:origin x="474" y="4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08948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58855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9258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4251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19116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4868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66350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228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1232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6196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58231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5" name="Shape 4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7920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80818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30779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0323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7526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53505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5492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86670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46650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9" name="Shape 4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5569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6539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3017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61227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99152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ubtitle">
    <p:spTree>
      <p:nvGrpSpPr>
        <p:cNvPr id="1" name="Shape 73"/>
        <p:cNvGrpSpPr/>
        <p:nvPr/>
      </p:nvGrpSpPr>
      <p:grpSpPr>
        <a:xfrm>
          <a:off x="0" y="0"/>
          <a:ext cx="0" cy="0"/>
          <a:chOff x="0" y="0"/>
          <a:chExt cx="0" cy="0"/>
        </a:xfrm>
      </p:grpSpPr>
      <p:sp>
        <p:nvSpPr>
          <p:cNvPr id="74" name="Shape 74"/>
          <p:cNvSpPr/>
          <p:nvPr/>
        </p:nvSpPr>
        <p:spPr>
          <a:xfrm>
            <a:off x="-26775" y="2008375"/>
            <a:ext cx="9210650" cy="3172625"/>
          </a:xfrm>
          <a:custGeom>
            <a:avLst/>
            <a:gdLst/>
            <a:ahLst/>
            <a:cxnLst/>
            <a:rect l="0" t="0" r="0" b="0"/>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75" name="Shape 75"/>
          <p:cNvSpPr/>
          <p:nvPr/>
        </p:nvSpPr>
        <p:spPr>
          <a:xfrm>
            <a:off x="-26775" y="2139700"/>
            <a:ext cx="9210650" cy="3041300"/>
          </a:xfrm>
          <a:custGeom>
            <a:avLst/>
            <a:gdLst/>
            <a:ahLst/>
            <a:cxnLst/>
            <a:rect l="0" t="0" r="0" b="0"/>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6" name="Shape 76"/>
          <p:cNvSpPr/>
          <p:nvPr/>
        </p:nvSpPr>
        <p:spPr>
          <a:xfrm rot="8100000">
            <a:off x="1847980" y="18145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rot="8100000">
            <a:off x="6038980" y="20984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rot="8100000">
            <a:off x="7181980" y="21317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79" name="Shape 79"/>
          <p:cNvGrpSpPr/>
          <p:nvPr/>
        </p:nvGrpSpPr>
        <p:grpSpPr>
          <a:xfrm>
            <a:off x="-9525" y="2024075"/>
            <a:ext cx="9167825" cy="595300"/>
            <a:chOff x="-9525" y="4462475"/>
            <a:chExt cx="9167825" cy="595300"/>
          </a:xfrm>
        </p:grpSpPr>
        <p:sp>
          <p:nvSpPr>
            <p:cNvPr id="80" name="Shape 80"/>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81" name="Shape 81"/>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82" name="Shape 82"/>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83" name="Shape 83"/>
          <p:cNvGrpSpPr/>
          <p:nvPr/>
        </p:nvGrpSpPr>
        <p:grpSpPr>
          <a:xfrm>
            <a:off x="-42837" y="2005087"/>
            <a:ext cx="9229574" cy="642787"/>
            <a:chOff x="-42837" y="4443487"/>
            <a:chExt cx="9229574" cy="642787"/>
          </a:xfrm>
        </p:grpSpPr>
        <p:sp>
          <p:nvSpPr>
            <p:cNvPr id="84" name="Shape 84"/>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7" name="Shape 87"/>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8" name="Shape 88"/>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9" name="Shape 89"/>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0" name="Shape 90"/>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1" name="Shape 91"/>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6" name="Shape 96"/>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0" name="Shape 100"/>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3" name="Shape 103"/>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4" name="Shape 104"/>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5" name="Shape 105"/>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6" name="Shape 106"/>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7" name="Shape 107"/>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8" name="Shape 108"/>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109" name="Shape 109"/>
          <p:cNvSpPr/>
          <p:nvPr/>
        </p:nvSpPr>
        <p:spPr>
          <a:xfrm>
            <a:off x="2990700" y="21478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p:nvPr/>
        </p:nvSpPr>
        <p:spPr>
          <a:xfrm>
            <a:off x="1085700" y="24335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p:nvPr/>
        </p:nvSpPr>
        <p:spPr>
          <a:xfrm>
            <a:off x="4895700" y="20776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112"/>
          <p:cNvSpPr/>
          <p:nvPr/>
        </p:nvSpPr>
        <p:spPr>
          <a:xfrm rot="8100000">
            <a:off x="8699949" y="18907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 name="Shape 113"/>
          <p:cNvSpPr txBox="1">
            <a:spLocks noGrp="1"/>
          </p:cNvSpPr>
          <p:nvPr>
            <p:ph type="ctrTitle"/>
          </p:nvPr>
        </p:nvSpPr>
        <p:spPr>
          <a:xfrm>
            <a:off x="2309350" y="3031150"/>
            <a:ext cx="5214599" cy="1159799"/>
          </a:xfrm>
          <a:prstGeom prst="rect">
            <a:avLst/>
          </a:prstGeom>
        </p:spPr>
        <p:txBody>
          <a:bodyPr lIns="91425" tIns="91425" rIns="91425" bIns="91425" anchor="b" anchorCtr="0"/>
          <a:lstStyle>
            <a:lvl1pPr lvl="0" algn="r" rtl="0">
              <a:spcBef>
                <a:spcPts val="0"/>
              </a:spcBef>
              <a:buClr>
                <a:srgbClr val="FFFFFF"/>
              </a:buClr>
              <a:buSzPct val="100000"/>
              <a:defRPr sz="3600">
                <a:solidFill>
                  <a:srgbClr val="FFFFFF"/>
                </a:solidFill>
              </a:defRPr>
            </a:lvl1pPr>
            <a:lvl2pPr lvl="1" algn="r" rtl="0">
              <a:spcBef>
                <a:spcPts val="0"/>
              </a:spcBef>
              <a:buClr>
                <a:srgbClr val="FFFFFF"/>
              </a:buClr>
              <a:buSzPct val="100000"/>
              <a:defRPr sz="3600">
                <a:solidFill>
                  <a:srgbClr val="FFFFFF"/>
                </a:solidFill>
              </a:defRPr>
            </a:lvl2pPr>
            <a:lvl3pPr lvl="2" algn="r" rtl="0">
              <a:spcBef>
                <a:spcPts val="0"/>
              </a:spcBef>
              <a:buClr>
                <a:srgbClr val="FFFFFF"/>
              </a:buClr>
              <a:buSzPct val="100000"/>
              <a:defRPr sz="3600">
                <a:solidFill>
                  <a:srgbClr val="FFFFFF"/>
                </a:solidFill>
              </a:defRPr>
            </a:lvl3pPr>
            <a:lvl4pPr lvl="3" algn="r" rtl="0">
              <a:spcBef>
                <a:spcPts val="0"/>
              </a:spcBef>
              <a:buClr>
                <a:srgbClr val="FFFFFF"/>
              </a:buClr>
              <a:buSzPct val="100000"/>
              <a:defRPr sz="3600">
                <a:solidFill>
                  <a:srgbClr val="FFFFFF"/>
                </a:solidFill>
              </a:defRPr>
            </a:lvl4pPr>
            <a:lvl5pPr lvl="4" algn="r" rtl="0">
              <a:spcBef>
                <a:spcPts val="0"/>
              </a:spcBef>
              <a:buClr>
                <a:srgbClr val="FFFFFF"/>
              </a:buClr>
              <a:buSzPct val="100000"/>
              <a:defRPr sz="3600">
                <a:solidFill>
                  <a:srgbClr val="FFFFFF"/>
                </a:solidFill>
              </a:defRPr>
            </a:lvl5pPr>
            <a:lvl6pPr lvl="5" algn="r" rtl="0">
              <a:spcBef>
                <a:spcPts val="0"/>
              </a:spcBef>
              <a:buClr>
                <a:srgbClr val="FFFFFF"/>
              </a:buClr>
              <a:buSzPct val="100000"/>
              <a:defRPr sz="3600">
                <a:solidFill>
                  <a:srgbClr val="FFFFFF"/>
                </a:solidFill>
              </a:defRPr>
            </a:lvl6pPr>
            <a:lvl7pPr lvl="6" algn="r" rtl="0">
              <a:spcBef>
                <a:spcPts val="0"/>
              </a:spcBef>
              <a:buClr>
                <a:srgbClr val="FFFFFF"/>
              </a:buClr>
              <a:buSzPct val="100000"/>
              <a:defRPr sz="3600">
                <a:solidFill>
                  <a:srgbClr val="FFFFFF"/>
                </a:solidFill>
              </a:defRPr>
            </a:lvl7pPr>
            <a:lvl8pPr lvl="7" algn="r" rtl="0">
              <a:spcBef>
                <a:spcPts val="0"/>
              </a:spcBef>
              <a:buClr>
                <a:srgbClr val="FFFFFF"/>
              </a:buClr>
              <a:buSzPct val="100000"/>
              <a:defRPr sz="3600">
                <a:solidFill>
                  <a:srgbClr val="FFFFFF"/>
                </a:solidFill>
              </a:defRPr>
            </a:lvl8pPr>
            <a:lvl9pPr lvl="8" algn="r" rtl="0">
              <a:spcBef>
                <a:spcPts val="0"/>
              </a:spcBef>
              <a:buClr>
                <a:srgbClr val="FFFFFF"/>
              </a:buClr>
              <a:buSzPct val="100000"/>
              <a:defRPr sz="3600">
                <a:solidFill>
                  <a:srgbClr val="FFFFFF"/>
                </a:solidFill>
              </a:defRPr>
            </a:lvl9pPr>
          </a:lstStyle>
          <a:p>
            <a:endParaRPr/>
          </a:p>
        </p:txBody>
      </p:sp>
      <p:sp>
        <p:nvSpPr>
          <p:cNvPr id="114" name="Shape 114"/>
          <p:cNvSpPr txBox="1">
            <a:spLocks noGrp="1"/>
          </p:cNvSpPr>
          <p:nvPr>
            <p:ph type="subTitle" idx="1"/>
          </p:nvPr>
        </p:nvSpPr>
        <p:spPr>
          <a:xfrm>
            <a:off x="2309440" y="4059250"/>
            <a:ext cx="5214599" cy="784799"/>
          </a:xfrm>
          <a:prstGeom prst="rect">
            <a:avLst/>
          </a:prstGeom>
        </p:spPr>
        <p:txBody>
          <a:bodyPr lIns="91425" tIns="91425" rIns="91425" bIns="91425" anchor="t" anchorCtr="0"/>
          <a:lstStyle>
            <a:lvl1pPr lvl="0" algn="r" rtl="0">
              <a:spcBef>
                <a:spcPts val="0"/>
              </a:spcBef>
              <a:buClr>
                <a:srgbClr val="FFFFFF"/>
              </a:buClr>
              <a:buNone/>
              <a:defRPr>
                <a:solidFill>
                  <a:srgbClr val="FFFFFF"/>
                </a:solidFill>
              </a:defRPr>
            </a:lvl1pPr>
            <a:lvl2pPr lvl="1" algn="r" rtl="0">
              <a:spcBef>
                <a:spcPts val="0"/>
              </a:spcBef>
              <a:buClr>
                <a:srgbClr val="FFFFFF"/>
              </a:buClr>
              <a:buSzPct val="100000"/>
              <a:buNone/>
              <a:defRPr sz="3000">
                <a:solidFill>
                  <a:srgbClr val="FFFFFF"/>
                </a:solidFill>
              </a:defRPr>
            </a:lvl2pPr>
            <a:lvl3pPr lvl="2" algn="r" rtl="0">
              <a:spcBef>
                <a:spcPts val="0"/>
              </a:spcBef>
              <a:buClr>
                <a:srgbClr val="FFFFFF"/>
              </a:buClr>
              <a:buSzPct val="100000"/>
              <a:buNone/>
              <a:defRPr sz="3000">
                <a:solidFill>
                  <a:srgbClr val="FFFFFF"/>
                </a:solidFill>
              </a:defRPr>
            </a:lvl3pPr>
            <a:lvl4pPr lvl="3" algn="r" rtl="0">
              <a:spcBef>
                <a:spcPts val="0"/>
              </a:spcBef>
              <a:buClr>
                <a:srgbClr val="FFFFFF"/>
              </a:buClr>
              <a:buSzPct val="100000"/>
              <a:buNone/>
              <a:defRPr sz="3000">
                <a:solidFill>
                  <a:srgbClr val="FFFFFF"/>
                </a:solidFill>
              </a:defRPr>
            </a:lvl4pPr>
            <a:lvl5pPr lvl="4" algn="r" rtl="0">
              <a:spcBef>
                <a:spcPts val="0"/>
              </a:spcBef>
              <a:buClr>
                <a:srgbClr val="FFFFFF"/>
              </a:buClr>
              <a:buSzPct val="100000"/>
              <a:buNone/>
              <a:defRPr sz="3000">
                <a:solidFill>
                  <a:srgbClr val="FFFFFF"/>
                </a:solidFill>
              </a:defRPr>
            </a:lvl5pPr>
            <a:lvl6pPr lvl="5" algn="r" rtl="0">
              <a:spcBef>
                <a:spcPts val="0"/>
              </a:spcBef>
              <a:buClr>
                <a:srgbClr val="FFFFFF"/>
              </a:buClr>
              <a:buSzPct val="100000"/>
              <a:buNone/>
              <a:defRPr sz="3000">
                <a:solidFill>
                  <a:srgbClr val="FFFFFF"/>
                </a:solidFill>
              </a:defRPr>
            </a:lvl6pPr>
            <a:lvl7pPr lvl="6" algn="r" rtl="0">
              <a:spcBef>
                <a:spcPts val="0"/>
              </a:spcBef>
              <a:buClr>
                <a:srgbClr val="FFFFFF"/>
              </a:buClr>
              <a:buSzPct val="100000"/>
              <a:buNone/>
              <a:defRPr sz="3000">
                <a:solidFill>
                  <a:srgbClr val="FFFFFF"/>
                </a:solidFill>
              </a:defRPr>
            </a:lvl7pPr>
            <a:lvl8pPr lvl="7" algn="r" rtl="0">
              <a:spcBef>
                <a:spcPts val="0"/>
              </a:spcBef>
              <a:buClr>
                <a:srgbClr val="FFFFFF"/>
              </a:buClr>
              <a:buSzPct val="100000"/>
              <a:buNone/>
              <a:defRPr sz="3000">
                <a:solidFill>
                  <a:srgbClr val="FFFFFF"/>
                </a:solidFill>
              </a:defRPr>
            </a:lvl8pPr>
            <a:lvl9pPr lvl="8" algn="r" rtl="0">
              <a:spcBef>
                <a:spcPts val="0"/>
              </a:spcBef>
              <a:buClr>
                <a:srgbClr val="FFFFFF"/>
              </a:buClr>
              <a:buSzPct val="100000"/>
              <a:buNone/>
              <a:defRPr sz="3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1047750" y="634125"/>
            <a:ext cx="6996600" cy="7158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9" name="Shape 159"/>
          <p:cNvSpPr txBox="1">
            <a:spLocks noGrp="1"/>
          </p:cNvSpPr>
          <p:nvPr>
            <p:ph type="body" idx="1"/>
          </p:nvPr>
        </p:nvSpPr>
        <p:spPr>
          <a:xfrm>
            <a:off x="1075850" y="1540175"/>
            <a:ext cx="6996600" cy="19220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0" name="Shape 160"/>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61" name="Shape 161"/>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2" name="Shape 162"/>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163" name="Shape 163"/>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4" name="Shape 164"/>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165" name="Shape 165"/>
          <p:cNvGrpSpPr/>
          <p:nvPr/>
        </p:nvGrpSpPr>
        <p:grpSpPr>
          <a:xfrm>
            <a:off x="-9525" y="4462475"/>
            <a:ext cx="9167825" cy="595300"/>
            <a:chOff x="-9525" y="4462475"/>
            <a:chExt cx="9167825" cy="595300"/>
          </a:xfrm>
        </p:grpSpPr>
        <p:sp>
          <p:nvSpPr>
            <p:cNvPr id="166" name="Shape 166"/>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167" name="Shape 167"/>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168" name="Shape 168"/>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169" name="Shape 169"/>
          <p:cNvGrpSpPr/>
          <p:nvPr/>
        </p:nvGrpSpPr>
        <p:grpSpPr>
          <a:xfrm>
            <a:off x="-42837" y="4443487"/>
            <a:ext cx="9229574" cy="642787"/>
            <a:chOff x="-42837" y="4443487"/>
            <a:chExt cx="9229574" cy="642787"/>
          </a:xfrm>
        </p:grpSpPr>
        <p:sp>
          <p:nvSpPr>
            <p:cNvPr id="170" name="Shape 170"/>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2" name="Shape 172"/>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3" name="Shape 173"/>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4" name="Shape 174"/>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5" name="Shape 175"/>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6" name="Shape 176"/>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7" name="Shape 177"/>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8" name="Shape 178"/>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9" name="Shape 179"/>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0" name="Shape 180"/>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1" name="Shape 181"/>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2" name="Shape 182"/>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3" name="Shape 183"/>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4" name="Shape 184"/>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5" name="Shape 185"/>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6" name="Shape 186"/>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7" name="Shape 187"/>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8" name="Shape 188"/>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9" name="Shape 189"/>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0" name="Shape 190"/>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1" name="Shape 191"/>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2" name="Shape 192"/>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3" name="Shape 193"/>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4" name="Shape 194"/>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195" name="Shape 195"/>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6" name="Shape 196"/>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7" name="Shape 197"/>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8" name="Shape 198"/>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68"/>
        <p:cNvGrpSpPr/>
        <p:nvPr/>
      </p:nvGrpSpPr>
      <p:grpSpPr>
        <a:xfrm>
          <a:off x="0" y="0"/>
          <a:ext cx="0" cy="0"/>
          <a:chOff x="0" y="0"/>
          <a:chExt cx="0" cy="0"/>
        </a:xfrm>
      </p:grpSpPr>
      <p:sp>
        <p:nvSpPr>
          <p:cNvPr id="369" name="Shape 369"/>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0" name="Shape 370"/>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1" name="Shape 371"/>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372" name="Shape 372"/>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3" name="Shape 373"/>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374" name="Shape 374"/>
          <p:cNvGrpSpPr/>
          <p:nvPr/>
        </p:nvGrpSpPr>
        <p:grpSpPr>
          <a:xfrm>
            <a:off x="-9525" y="4462475"/>
            <a:ext cx="9167825" cy="595300"/>
            <a:chOff x="-9525" y="4462475"/>
            <a:chExt cx="9167825" cy="595300"/>
          </a:xfrm>
        </p:grpSpPr>
        <p:sp>
          <p:nvSpPr>
            <p:cNvPr id="375" name="Shape 375"/>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376" name="Shape 376"/>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377" name="Shape 377"/>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378" name="Shape 378"/>
          <p:cNvGrpSpPr/>
          <p:nvPr/>
        </p:nvGrpSpPr>
        <p:grpSpPr>
          <a:xfrm>
            <a:off x="-42837" y="4443487"/>
            <a:ext cx="9229574" cy="642787"/>
            <a:chOff x="-42837" y="4443487"/>
            <a:chExt cx="9229574" cy="642787"/>
          </a:xfrm>
        </p:grpSpPr>
        <p:sp>
          <p:nvSpPr>
            <p:cNvPr id="379" name="Shape 379"/>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0" name="Shape 380"/>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1" name="Shape 381"/>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2" name="Shape 382"/>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3" name="Shape 383"/>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4" name="Shape 384"/>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5" name="Shape 385"/>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6" name="Shape 386"/>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7" name="Shape 387"/>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8" name="Shape 388"/>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9" name="Shape 389"/>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0" name="Shape 390"/>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1" name="Shape 391"/>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2" name="Shape 392"/>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3" name="Shape 393"/>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4" name="Shape 394"/>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5" name="Shape 395"/>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6" name="Shape 396"/>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7" name="Shape 397"/>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8" name="Shape 398"/>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9" name="Shape 399"/>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0" name="Shape 400"/>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1" name="Shape 401"/>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2" name="Shape 402"/>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3" name="Shape 403"/>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404" name="Shape 404"/>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5" name="Shape 405"/>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6" name="Shape 406"/>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7" name="Shape 407"/>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All graph">
    <p:spTree>
      <p:nvGrpSpPr>
        <p:cNvPr id="1" name="Shape 408"/>
        <p:cNvGrpSpPr/>
        <p:nvPr/>
      </p:nvGrpSpPr>
      <p:grpSpPr>
        <a:xfrm>
          <a:off x="0" y="0"/>
          <a:ext cx="0" cy="0"/>
          <a:chOff x="0" y="0"/>
          <a:chExt cx="0" cy="0"/>
        </a:xfrm>
      </p:grpSpPr>
      <p:sp>
        <p:nvSpPr>
          <p:cNvPr id="409" name="Shape 409"/>
          <p:cNvSpPr/>
          <p:nvPr/>
        </p:nvSpPr>
        <p:spPr>
          <a:xfrm>
            <a:off x="-20075" y="636775"/>
            <a:ext cx="9203950" cy="4550900"/>
          </a:xfrm>
          <a:custGeom>
            <a:avLst/>
            <a:gdLst/>
            <a:ahLst/>
            <a:cxnLst/>
            <a:rect l="0" t="0" r="0" b="0"/>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rgbClr val="AFF000">
              <a:alpha val="81920"/>
            </a:srgbClr>
          </a:solidFill>
          <a:ln>
            <a:noFill/>
          </a:ln>
        </p:spPr>
      </p:sp>
      <p:sp>
        <p:nvSpPr>
          <p:cNvPr id="410" name="Shape 410"/>
          <p:cNvSpPr/>
          <p:nvPr/>
        </p:nvSpPr>
        <p:spPr>
          <a:xfrm>
            <a:off x="-33475" y="768100"/>
            <a:ext cx="9210650" cy="4406200"/>
          </a:xfrm>
          <a:custGeom>
            <a:avLst/>
            <a:gdLst/>
            <a:ahLst/>
            <a:cxnLst/>
            <a:rect l="0" t="0" r="0" b="0"/>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11" name="Shape 411"/>
          <p:cNvSpPr/>
          <p:nvPr/>
        </p:nvSpPr>
        <p:spPr>
          <a:xfrm rot="8100000">
            <a:off x="1847980" y="44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412" name="Shape 412"/>
          <p:cNvSpPr/>
          <p:nvPr/>
        </p:nvSpPr>
        <p:spPr>
          <a:xfrm rot="8100000">
            <a:off x="6038980" y="72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3" name="Shape 413"/>
          <p:cNvSpPr/>
          <p:nvPr/>
        </p:nvSpPr>
        <p:spPr>
          <a:xfrm rot="8100000">
            <a:off x="7181980" y="76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414" name="Shape 414"/>
          <p:cNvGrpSpPr/>
          <p:nvPr/>
        </p:nvGrpSpPr>
        <p:grpSpPr>
          <a:xfrm>
            <a:off x="-9525" y="652475"/>
            <a:ext cx="9167825" cy="595300"/>
            <a:chOff x="-9525" y="4462475"/>
            <a:chExt cx="9167825" cy="595300"/>
          </a:xfrm>
        </p:grpSpPr>
        <p:sp>
          <p:nvSpPr>
            <p:cNvPr id="415" name="Shape 415"/>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416" name="Shape 416"/>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417" name="Shape 417"/>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418" name="Shape 418"/>
          <p:cNvGrpSpPr/>
          <p:nvPr/>
        </p:nvGrpSpPr>
        <p:grpSpPr>
          <a:xfrm>
            <a:off x="-42837" y="633487"/>
            <a:ext cx="9229574" cy="642787"/>
            <a:chOff x="-42837" y="4443487"/>
            <a:chExt cx="9229574" cy="642787"/>
          </a:xfrm>
        </p:grpSpPr>
        <p:sp>
          <p:nvSpPr>
            <p:cNvPr id="419" name="Shape 419"/>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0" name="Shape 420"/>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1" name="Shape 421"/>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2" name="Shape 422"/>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3" name="Shape 423"/>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4" name="Shape 424"/>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5" name="Shape 425"/>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6" name="Shape 426"/>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7" name="Shape 427"/>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8" name="Shape 428"/>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9" name="Shape 429"/>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0" name="Shape 430"/>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1" name="Shape 431"/>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2" name="Shape 432"/>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3" name="Shape 433"/>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4" name="Shape 434"/>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5" name="Shape 435"/>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6" name="Shape 436"/>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7" name="Shape 437"/>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8" name="Shape 438"/>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9" name="Shape 439"/>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0" name="Shape 440"/>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1" name="Shape 441"/>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2" name="Shape 442"/>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3" name="Shape 443"/>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444" name="Shape 444"/>
          <p:cNvSpPr/>
          <p:nvPr/>
        </p:nvSpPr>
        <p:spPr>
          <a:xfrm>
            <a:off x="2990700" y="77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5" name="Shape 445"/>
          <p:cNvSpPr/>
          <p:nvPr/>
        </p:nvSpPr>
        <p:spPr>
          <a:xfrm>
            <a:off x="1085700" y="106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6" name="Shape 446"/>
          <p:cNvSpPr/>
          <p:nvPr/>
        </p:nvSpPr>
        <p:spPr>
          <a:xfrm>
            <a:off x="4895700" y="70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7" name="Shape 447"/>
          <p:cNvSpPr/>
          <p:nvPr/>
        </p:nvSpPr>
        <p:spPr>
          <a:xfrm rot="8100000">
            <a:off x="8699949" y="51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381000" y="7"/>
            <a:ext cx="8382000" cy="5162348"/>
            <a:chOff x="381000" y="-18750"/>
            <a:chExt cx="8382000" cy="5180999"/>
          </a:xfrm>
        </p:grpSpPr>
        <p:cxnSp>
          <p:nvCxnSpPr>
            <p:cNvPr id="7" name="Shape 7"/>
            <p:cNvCxnSpPr/>
            <p:nvPr/>
          </p:nvCxnSpPr>
          <p:spPr>
            <a:xfrm>
              <a:off x="76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8" name="Shape 8"/>
            <p:cNvCxnSpPr/>
            <p:nvPr/>
          </p:nvCxnSpPr>
          <p:spPr>
            <a:xfrm>
              <a:off x="1524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9" name="Shape 9"/>
            <p:cNvCxnSpPr/>
            <p:nvPr/>
          </p:nvCxnSpPr>
          <p:spPr>
            <a:xfrm>
              <a:off x="2286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0" name="Shape 10"/>
            <p:cNvCxnSpPr/>
            <p:nvPr/>
          </p:nvCxnSpPr>
          <p:spPr>
            <a:xfrm>
              <a:off x="3048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1" name="Shape 11"/>
            <p:cNvCxnSpPr/>
            <p:nvPr/>
          </p:nvCxnSpPr>
          <p:spPr>
            <a:xfrm>
              <a:off x="3810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2" name="Shape 12"/>
            <p:cNvCxnSpPr/>
            <p:nvPr/>
          </p:nvCxnSpPr>
          <p:spPr>
            <a:xfrm>
              <a:off x="457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3" name="Shape 13"/>
            <p:cNvCxnSpPr/>
            <p:nvPr/>
          </p:nvCxnSpPr>
          <p:spPr>
            <a:xfrm>
              <a:off x="5334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4" name="Shape 14"/>
            <p:cNvCxnSpPr/>
            <p:nvPr/>
          </p:nvCxnSpPr>
          <p:spPr>
            <a:xfrm>
              <a:off x="6096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5" name="Shape 15"/>
            <p:cNvCxnSpPr/>
            <p:nvPr/>
          </p:nvCxnSpPr>
          <p:spPr>
            <a:xfrm>
              <a:off x="6858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6" name="Shape 16"/>
            <p:cNvCxnSpPr/>
            <p:nvPr/>
          </p:nvCxnSpPr>
          <p:spPr>
            <a:xfrm>
              <a:off x="7620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7" name="Shape 17"/>
            <p:cNvCxnSpPr/>
            <p:nvPr/>
          </p:nvCxnSpPr>
          <p:spPr>
            <a:xfrm>
              <a:off x="838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8" name="Shape 18"/>
            <p:cNvCxnSpPr/>
            <p:nvPr/>
          </p:nvCxnSpPr>
          <p:spPr>
            <a:xfrm>
              <a:off x="38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19" name="Shape 19"/>
            <p:cNvCxnSpPr/>
            <p:nvPr/>
          </p:nvCxnSpPr>
          <p:spPr>
            <a:xfrm>
              <a:off x="1143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0" name="Shape 20"/>
            <p:cNvCxnSpPr/>
            <p:nvPr/>
          </p:nvCxnSpPr>
          <p:spPr>
            <a:xfrm>
              <a:off x="1905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1" name="Shape 21"/>
            <p:cNvCxnSpPr/>
            <p:nvPr/>
          </p:nvCxnSpPr>
          <p:spPr>
            <a:xfrm>
              <a:off x="2667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2" name="Shape 22"/>
            <p:cNvCxnSpPr/>
            <p:nvPr/>
          </p:nvCxnSpPr>
          <p:spPr>
            <a:xfrm>
              <a:off x="3429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3" name="Shape 23"/>
            <p:cNvCxnSpPr/>
            <p:nvPr/>
          </p:nvCxnSpPr>
          <p:spPr>
            <a:xfrm>
              <a:off x="419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4" name="Shape 24"/>
            <p:cNvCxnSpPr/>
            <p:nvPr/>
          </p:nvCxnSpPr>
          <p:spPr>
            <a:xfrm>
              <a:off x="4953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5" name="Shape 25"/>
            <p:cNvCxnSpPr/>
            <p:nvPr/>
          </p:nvCxnSpPr>
          <p:spPr>
            <a:xfrm>
              <a:off x="5715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6" name="Shape 26"/>
            <p:cNvCxnSpPr/>
            <p:nvPr/>
          </p:nvCxnSpPr>
          <p:spPr>
            <a:xfrm>
              <a:off x="6477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7" name="Shape 27"/>
            <p:cNvCxnSpPr/>
            <p:nvPr/>
          </p:nvCxnSpPr>
          <p:spPr>
            <a:xfrm>
              <a:off x="7239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8" name="Shape 28"/>
            <p:cNvCxnSpPr/>
            <p:nvPr/>
          </p:nvCxnSpPr>
          <p:spPr>
            <a:xfrm>
              <a:off x="800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9" name="Shape 29"/>
            <p:cNvCxnSpPr/>
            <p:nvPr/>
          </p:nvCxnSpPr>
          <p:spPr>
            <a:xfrm>
              <a:off x="8763000" y="-18750"/>
              <a:ext cx="0" cy="5180999"/>
            </a:xfrm>
            <a:prstGeom prst="straightConnector1">
              <a:avLst/>
            </a:prstGeom>
            <a:noFill/>
            <a:ln w="9525" cap="flat" cmpd="sng">
              <a:solidFill>
                <a:srgbClr val="F3F3F3"/>
              </a:solidFill>
              <a:prstDash val="dash"/>
              <a:round/>
              <a:headEnd type="none" w="lg" len="lg"/>
              <a:tailEnd type="none" w="lg" len="lg"/>
            </a:ln>
          </p:spPr>
        </p:cxnSp>
      </p:grpSp>
      <p:sp>
        <p:nvSpPr>
          <p:cNvPr id="30" name="Shape 30"/>
          <p:cNvSpPr txBox="1">
            <a:spLocks noGrp="1"/>
          </p:cNvSpPr>
          <p:nvPr>
            <p:ph type="title"/>
          </p:nvPr>
        </p:nvSpPr>
        <p:spPr>
          <a:xfrm>
            <a:off x="1047750" y="634125"/>
            <a:ext cx="6996600" cy="715800"/>
          </a:xfrm>
          <a:prstGeom prst="rect">
            <a:avLst/>
          </a:prstGeom>
          <a:noFill/>
          <a:ln>
            <a:noFill/>
          </a:ln>
        </p:spPr>
        <p:txBody>
          <a:bodyPr lIns="91425" tIns="91425" rIns="91425" bIns="91425" anchor="b" anchorCtr="0"/>
          <a:lstStyle>
            <a:lvl1pPr lvl="0" algn="ctr">
              <a:spcBef>
                <a:spcPts val="0"/>
              </a:spcBef>
              <a:buClr>
                <a:srgbClr val="00CEF6"/>
              </a:buClr>
              <a:buSzPct val="100000"/>
              <a:buFont typeface="Oswald"/>
              <a:buNone/>
              <a:defRPr sz="2000" b="1">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endParaRPr/>
          </a:p>
        </p:txBody>
      </p:sp>
      <p:sp>
        <p:nvSpPr>
          <p:cNvPr id="31" name="Shape 31"/>
          <p:cNvSpPr txBox="1">
            <a:spLocks noGrp="1"/>
          </p:cNvSpPr>
          <p:nvPr>
            <p:ph type="body" idx="1"/>
          </p:nvPr>
        </p:nvSpPr>
        <p:spPr>
          <a:xfrm>
            <a:off x="1075850" y="1540175"/>
            <a:ext cx="6996600" cy="1922099"/>
          </a:xfrm>
          <a:prstGeom prst="rect">
            <a:avLst/>
          </a:prstGeom>
          <a:noFill/>
          <a:ln>
            <a:noFill/>
          </a:ln>
        </p:spPr>
        <p:txBody>
          <a:bodyPr lIns="91425" tIns="91425" rIns="91425" bIns="91425" anchor="t" anchorCtr="0"/>
          <a:lstStyle>
            <a:lvl1pPr lvl="0">
              <a:spcBef>
                <a:spcPts val="600"/>
              </a:spcBef>
              <a:buClr>
                <a:srgbClr val="28324A"/>
              </a:buClr>
              <a:buSzPct val="100000"/>
              <a:buFont typeface="Source Sans Pro"/>
              <a:buChar char="◉"/>
              <a:defRPr sz="2000">
                <a:solidFill>
                  <a:srgbClr val="28324A"/>
                </a:solidFill>
                <a:latin typeface="Source Sans Pro"/>
                <a:ea typeface="Source Sans Pro"/>
                <a:cs typeface="Source Sans Pro"/>
                <a:sym typeface="Source Sans Pro"/>
              </a:defRPr>
            </a:lvl1pPr>
            <a:lvl2pPr lvl="1">
              <a:spcBef>
                <a:spcPts val="480"/>
              </a:spcBef>
              <a:buClr>
                <a:srgbClr val="28324A"/>
              </a:buClr>
              <a:buSzPct val="100000"/>
              <a:buFont typeface="Source Sans Pro"/>
              <a:buChar char="◉"/>
              <a:defRPr sz="1800">
                <a:solidFill>
                  <a:srgbClr val="28324A"/>
                </a:solidFill>
                <a:latin typeface="Source Sans Pro"/>
                <a:ea typeface="Source Sans Pro"/>
                <a:cs typeface="Source Sans Pro"/>
                <a:sym typeface="Source Sans Pro"/>
              </a:defRPr>
            </a:lvl2pPr>
            <a:lvl3pPr lvl="2">
              <a:spcBef>
                <a:spcPts val="480"/>
              </a:spcBef>
              <a:buClr>
                <a:srgbClr val="28324A"/>
              </a:buClr>
              <a:buSzPct val="100000"/>
              <a:buFont typeface="Source Sans Pro"/>
              <a:defRPr sz="1800">
                <a:solidFill>
                  <a:srgbClr val="28324A"/>
                </a:solidFill>
                <a:latin typeface="Source Sans Pro"/>
                <a:ea typeface="Source Sans Pro"/>
                <a:cs typeface="Source Sans Pro"/>
                <a:sym typeface="Source Sans Pro"/>
              </a:defRPr>
            </a:lvl3pPr>
            <a:lvl4pPr lvl="3">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4pPr>
            <a:lvl5pPr lvl="4">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5pPr>
            <a:lvl6pPr lvl="5">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6pPr>
            <a:lvl7pPr lvl="6">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7pPr>
            <a:lvl8pPr lvl="7">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8pPr>
            <a:lvl9pPr lvl="8">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25.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6" name="Rectangle 5"/>
          <p:cNvSpPr/>
          <p:nvPr/>
        </p:nvSpPr>
        <p:spPr>
          <a:xfrm>
            <a:off x="282102" y="125128"/>
            <a:ext cx="8472792" cy="32316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ĐẠI HỌC ĐÀ NẴNG </a:t>
            </a:r>
            <a:r>
              <a:rPr lang="en-US" sz="1600" dirty="0" smtClean="0">
                <a:latin typeface="Times New Roman" panose="02020603050405020304" pitchFamily="18" charset="0"/>
                <a:cs typeface="Times New Roman" panose="02020603050405020304" pitchFamily="18" charset="0"/>
              </a:rPr>
              <a:t>– TRƯỜNG ĐẠI HỌC BÁCH KHOA</a:t>
            </a:r>
          </a:p>
          <a:p>
            <a:pPr algn="ctr"/>
            <a:r>
              <a:rPr lang="en-US" sz="1600" dirty="0" smtClean="0">
                <a:latin typeface="Times New Roman" panose="02020603050405020304" pitchFamily="18" charset="0"/>
                <a:cs typeface="Times New Roman" panose="02020603050405020304" pitchFamily="18" charset="0"/>
              </a:rPr>
              <a:t>KHOA CÔNG NGHỆ THÔNG TIN</a:t>
            </a:r>
          </a:p>
          <a:p>
            <a:pPr algn="ctr"/>
            <a:endParaRPr lang="en-US" sz="1600" dirty="0">
              <a:latin typeface="Times New Roman" panose="02020603050405020304" pitchFamily="18" charset="0"/>
              <a:cs typeface="Times New Roman" panose="02020603050405020304" pitchFamily="18" charset="0"/>
            </a:endParaRPr>
          </a:p>
          <a:p>
            <a:pPr algn="ctr"/>
            <a:endParaRPr lang="en-US" sz="1600" dirty="0" smtClean="0">
              <a:latin typeface="Times New Roman" panose="02020603050405020304" pitchFamily="18" charset="0"/>
              <a:cs typeface="Times New Roman" panose="02020603050405020304" pitchFamily="18" charset="0"/>
            </a:endParaRPr>
          </a:p>
          <a:p>
            <a:pPr algn="ctr"/>
            <a:r>
              <a:rPr lang="en-US" sz="2400" dirty="0" smtClean="0">
                <a:latin typeface="Times New Roman" panose="02020603050405020304" pitchFamily="18" charset="0"/>
                <a:cs typeface="Times New Roman" panose="02020603050405020304" pitchFamily="18" charset="0"/>
              </a:rPr>
              <a:t>BÁO </a:t>
            </a:r>
            <a:r>
              <a:rPr lang="en-US" sz="2400" dirty="0">
                <a:latin typeface="Times New Roman" panose="02020603050405020304" pitchFamily="18" charset="0"/>
                <a:cs typeface="Times New Roman" panose="02020603050405020304" pitchFamily="18" charset="0"/>
              </a:rPr>
              <a:t>CÁO ĐỒ ÁN TỐT </a:t>
            </a:r>
            <a:r>
              <a:rPr lang="en-US" sz="2400" dirty="0" smtClean="0">
                <a:latin typeface="Times New Roman" panose="02020603050405020304" pitchFamily="18" charset="0"/>
                <a:cs typeface="Times New Roman" panose="02020603050405020304" pitchFamily="18" charset="0"/>
              </a:rPr>
              <a:t>NGHIỆP</a:t>
            </a:r>
            <a:endParaRPr lang="en-US" sz="2800" dirty="0">
              <a:latin typeface="Times New Roman" panose="02020603050405020304" pitchFamily="18" charset="0"/>
              <a:cs typeface="Times New Roman" panose="02020603050405020304" pitchFamily="18" charset="0"/>
            </a:endParaRPr>
          </a:p>
          <a:p>
            <a:pPr algn="ctr"/>
            <a:r>
              <a:rPr lang="en-US" sz="2000" dirty="0" smtClean="0">
                <a:latin typeface="Times New Roman" panose="02020603050405020304" pitchFamily="18" charset="0"/>
                <a:cs typeface="Times New Roman" panose="02020603050405020304" pitchFamily="18" charset="0"/>
              </a:rPr>
              <a:t>ĐỀ </a:t>
            </a:r>
            <a:r>
              <a:rPr lang="en-US" sz="2000" dirty="0">
                <a:latin typeface="Times New Roman" panose="02020603050405020304" pitchFamily="18" charset="0"/>
                <a:cs typeface="Times New Roman" panose="02020603050405020304" pitchFamily="18" charset="0"/>
              </a:rPr>
              <a:t>TÀI</a:t>
            </a:r>
            <a:r>
              <a:rPr lang="en-US" sz="2000" dirty="0" smtClean="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ỨNG DỤNG IOT XÂY DỰNG HỆ </a:t>
            </a:r>
            <a:r>
              <a:rPr lang="en-US" sz="3200" b="1" dirty="0" smtClean="0">
                <a:latin typeface="Times New Roman" panose="02020603050405020304" pitchFamily="18" charset="0"/>
                <a:cs typeface="Times New Roman" panose="02020603050405020304" pitchFamily="18" charset="0"/>
              </a:rPr>
              <a:t>THỐNG</a:t>
            </a:r>
          </a:p>
          <a:p>
            <a:pPr algn="ctr"/>
            <a:r>
              <a:rPr lang="en-US" sz="3200" b="1" dirty="0" smtClean="0">
                <a:latin typeface="Times New Roman" panose="02020603050405020304" pitchFamily="18" charset="0"/>
                <a:cs typeface="Times New Roman" panose="02020603050405020304" pitchFamily="18" charset="0"/>
              </a:rPr>
              <a:t>GIÁM </a:t>
            </a:r>
            <a:r>
              <a:rPr lang="en-US" sz="3200" b="1" dirty="0">
                <a:latin typeface="Times New Roman" panose="02020603050405020304" pitchFamily="18" charset="0"/>
                <a:cs typeface="Times New Roman" panose="02020603050405020304" pitchFamily="18" charset="0"/>
              </a:rPr>
              <a:t>SÁT VÀ CẢNH BÁO NGẬP LỤT </a:t>
            </a:r>
            <a:r>
              <a:rPr lang="en-US" sz="3200" b="1" dirty="0" smtClean="0">
                <a:latin typeface="Times New Roman" panose="02020603050405020304" pitchFamily="18" charset="0"/>
                <a:cs typeface="Times New Roman" panose="02020603050405020304" pitchFamily="18" charset="0"/>
              </a:rPr>
              <a:t>TẠI</a:t>
            </a:r>
          </a:p>
          <a:p>
            <a:pPr algn="ctr"/>
            <a:r>
              <a:rPr lang="en-US" sz="3200" b="1" dirty="0" smtClean="0">
                <a:latin typeface="Times New Roman" panose="02020603050405020304" pitchFamily="18" charset="0"/>
                <a:cs typeface="Times New Roman" panose="02020603050405020304" pitchFamily="18" charset="0"/>
              </a:rPr>
              <a:t>THÀNH </a:t>
            </a:r>
            <a:r>
              <a:rPr lang="en-US" sz="3200" b="1" dirty="0">
                <a:latin typeface="Times New Roman" panose="02020603050405020304" pitchFamily="18" charset="0"/>
                <a:cs typeface="Times New Roman" panose="02020603050405020304" pitchFamily="18" charset="0"/>
              </a:rPr>
              <a:t>PHỐ ĐÀ NẴNG</a:t>
            </a:r>
          </a:p>
        </p:txBody>
      </p:sp>
      <p:sp>
        <p:nvSpPr>
          <p:cNvPr id="7" name="Subtitle 2"/>
          <p:cNvSpPr txBox="1">
            <a:spLocks/>
          </p:cNvSpPr>
          <p:nvPr/>
        </p:nvSpPr>
        <p:spPr>
          <a:xfrm>
            <a:off x="282102" y="3782728"/>
            <a:ext cx="8861898" cy="114571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pPr lvl="1">
              <a:tabLst>
                <a:tab pos="2290763" algn="l"/>
                <a:tab pos="3205163" algn="l"/>
              </a:tabLst>
            </a:pPr>
            <a:r>
              <a:rPr lang="en-US" sz="2000" dirty="0" smtClean="0">
                <a:latin typeface="Times New Roman" panose="02020603050405020304" pitchFamily="18" charset="0"/>
                <a:cs typeface="Times New Roman" panose="02020603050405020304" pitchFamily="18" charset="0"/>
              </a:rPr>
              <a:t>	GVHD	: TS. PHẠM CÔNG THẮNG</a:t>
            </a:r>
          </a:p>
          <a:p>
            <a:pPr lvl="1">
              <a:tabLst>
                <a:tab pos="2290763" algn="l"/>
                <a:tab pos="3205163" algn="l"/>
              </a:tabLst>
            </a:pPr>
            <a:r>
              <a:rPr lang="en-US" sz="2000" dirty="0" smtClean="0">
                <a:latin typeface="Times New Roman" panose="02020603050405020304" pitchFamily="18" charset="0"/>
                <a:cs typeface="Times New Roman" panose="02020603050405020304" pitchFamily="18" charset="0"/>
              </a:rPr>
              <a:t>	SVTH	: PHAN ĐÌNH TÙNG</a:t>
            </a:r>
          </a:p>
          <a:p>
            <a:pPr lvl="1">
              <a:tabLst>
                <a:tab pos="2290763" algn="l"/>
                <a:tab pos="3205163" algn="l"/>
              </a:tabLst>
            </a:pPr>
            <a:r>
              <a:rPr lang="en-US" sz="2000" dirty="0" smtClean="0">
                <a:latin typeface="Times New Roman" panose="02020603050405020304" pitchFamily="18" charset="0"/>
                <a:cs typeface="Times New Roman" panose="02020603050405020304" pitchFamily="18" charset="0"/>
              </a:rPr>
              <a:t>	MSSV	: 102140165, LỚP: </a:t>
            </a:r>
            <a:r>
              <a:rPr lang="en-US" sz="2000" dirty="0" smtClean="0">
                <a:latin typeface="Times New Roman" panose="02020603050405020304" pitchFamily="18" charset="0"/>
                <a:cs typeface="Times New Roman" panose="02020603050405020304" pitchFamily="18" charset="0"/>
              </a:rPr>
              <a:t>14T3</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4787546"/>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3700" y="103711"/>
            <a:ext cx="6996600" cy="627322"/>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209995" y="930441"/>
            <a:ext cx="4398182" cy="3928642"/>
          </a:xfrm>
          <a:prstGeom prst="rect">
            <a:avLst/>
          </a:prstGeom>
          <a:solidFill>
            <a:schemeClr val="bg1"/>
          </a:solidFill>
        </p:spPr>
        <p:txBody>
          <a:bodyPr lIns="91425" tIns="91425" rIns="91425" bIns="91425" anchor="t" anchorCtr="0">
            <a:noAutofit/>
          </a:bodyPr>
          <a:lstStyle/>
          <a:p>
            <a:pPr indent="365760" algn="just">
              <a:buNone/>
            </a:pPr>
            <a:r>
              <a:rPr lang="en-US" sz="2200" dirty="0" err="1">
                <a:solidFill>
                  <a:schemeClr val="tx1"/>
                </a:solidFill>
                <a:latin typeface="Times New Roman" panose="02020603050405020304" pitchFamily="18" charset="0"/>
                <a:cs typeface="Times New Roman" panose="02020603050405020304" pitchFamily="18" charset="0"/>
              </a:rPr>
              <a:t>Elasticsearch</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smtClean="0">
                <a:solidFill>
                  <a:schemeClr val="tx1"/>
                </a:solidFill>
                <a:latin typeface="Times New Roman" panose="02020603050405020304" pitchFamily="18" charset="0"/>
                <a:cs typeface="Times New Roman" panose="02020603050405020304" pitchFamily="18" charset="0"/>
              </a:rPr>
              <a:t>ES) </a:t>
            </a:r>
            <a:r>
              <a:rPr lang="en-US" sz="2200" dirty="0">
                <a:solidFill>
                  <a:schemeClr val="tx1"/>
                </a:solidFill>
                <a:latin typeface="Times New Roman" panose="02020603050405020304" pitchFamily="18" charset="0"/>
                <a:cs typeface="Times New Roman" panose="02020603050405020304" pitchFamily="18" charset="0"/>
              </a:rPr>
              <a:t>là một công </a:t>
            </a:r>
            <a:r>
              <a:rPr lang="en-US" sz="2200" dirty="0" err="1">
                <a:solidFill>
                  <a:schemeClr val="tx1"/>
                </a:solidFill>
                <a:latin typeface="Times New Roman" panose="02020603050405020304" pitchFamily="18" charset="0"/>
                <a:cs typeface="Times New Roman" panose="02020603050405020304" pitchFamily="18" charset="0"/>
              </a:rPr>
              <a:t>cụ</a:t>
            </a:r>
            <a:r>
              <a:rPr lang="en-US" sz="2200" dirty="0">
                <a:solidFill>
                  <a:schemeClr val="tx1"/>
                </a:solidFill>
                <a:latin typeface="Times New Roman" panose="02020603050405020304" pitchFamily="18" charset="0"/>
                <a:cs typeface="Times New Roman" panose="02020603050405020304" pitchFamily="18" charset="0"/>
              </a:rPr>
              <a:t> tìm kiếm </a:t>
            </a:r>
            <a:r>
              <a:rPr lang="en-US" sz="2200" dirty="0" err="1">
                <a:solidFill>
                  <a:schemeClr val="tx1"/>
                </a:solidFill>
                <a:latin typeface="Times New Roman" panose="02020603050405020304" pitchFamily="18" charset="0"/>
                <a:cs typeface="Times New Roman" panose="02020603050405020304" pitchFamily="18" charset="0"/>
              </a:rPr>
              <a:t>dựa</a:t>
            </a:r>
            <a:r>
              <a:rPr lang="en-US" sz="2200" dirty="0">
                <a:solidFill>
                  <a:schemeClr val="tx1"/>
                </a:solidFill>
                <a:latin typeface="Times New Roman" panose="02020603050405020304" pitchFamily="18" charset="0"/>
                <a:cs typeface="Times New Roman" panose="02020603050405020304" pitchFamily="18" charset="0"/>
              </a:rPr>
              <a:t> trên phần </a:t>
            </a:r>
            <a:r>
              <a:rPr lang="en-US" sz="2200" dirty="0" err="1">
                <a:solidFill>
                  <a:schemeClr val="tx1"/>
                </a:solidFill>
                <a:latin typeface="Times New Roman" panose="02020603050405020304" pitchFamily="18" charset="0"/>
                <a:cs typeface="Times New Roman" panose="02020603050405020304" pitchFamily="18" charset="0"/>
              </a:rPr>
              <a:t>mềm</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Lucene</a:t>
            </a:r>
            <a:r>
              <a:rPr lang="en-US" sz="2200" dirty="0" smtClean="0">
                <a:solidFill>
                  <a:schemeClr val="tx1"/>
                </a:solidFill>
                <a:latin typeface="Times New Roman" panose="02020603050405020304" pitchFamily="18" charset="0"/>
                <a:cs typeface="Times New Roman" panose="02020603050405020304" pitchFamily="18" charset="0"/>
              </a:rPr>
              <a:t>, là </a:t>
            </a:r>
            <a:r>
              <a:rPr lang="en-US" sz="2200" dirty="0">
                <a:solidFill>
                  <a:schemeClr val="tx1"/>
                </a:solidFill>
                <a:latin typeface="Times New Roman" panose="02020603050405020304" pitchFamily="18" charset="0"/>
                <a:cs typeface="Times New Roman" panose="02020603050405020304" pitchFamily="18" charset="0"/>
              </a:rPr>
              <a:t>một </a:t>
            </a:r>
            <a:r>
              <a:rPr lang="en-US" sz="2200" dirty="0" err="1">
                <a:solidFill>
                  <a:schemeClr val="tx1"/>
                </a:solidFill>
                <a:latin typeface="Times New Roman" panose="02020603050405020304" pitchFamily="18" charset="0"/>
                <a:cs typeface="Times New Roman" panose="02020603050405020304" pitchFamily="18" charset="0"/>
              </a:rPr>
              <a:t>hệ</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thống</a:t>
            </a:r>
            <a:r>
              <a:rPr lang="en-US" sz="2200" dirty="0">
                <a:solidFill>
                  <a:schemeClr val="tx1"/>
                </a:solidFill>
                <a:latin typeface="Times New Roman" panose="02020603050405020304" pitchFamily="18" charset="0"/>
                <a:cs typeface="Times New Roman" panose="02020603050405020304" pitchFamily="18" charset="0"/>
              </a:rPr>
              <a:t> công </a:t>
            </a:r>
            <a:r>
              <a:rPr lang="en-US" sz="2200" dirty="0" err="1">
                <a:solidFill>
                  <a:schemeClr val="tx1"/>
                </a:solidFill>
                <a:latin typeface="Times New Roman" panose="02020603050405020304" pitchFamily="18" charset="0"/>
                <a:cs typeface="Times New Roman" panose="02020603050405020304" pitchFamily="18" charset="0"/>
              </a:rPr>
              <a:t>cụ</a:t>
            </a:r>
            <a:r>
              <a:rPr lang="en-US" sz="2200" dirty="0">
                <a:solidFill>
                  <a:schemeClr val="tx1"/>
                </a:solidFill>
                <a:latin typeface="Times New Roman" panose="02020603050405020304" pitchFamily="18" charset="0"/>
                <a:cs typeface="Times New Roman" panose="02020603050405020304" pitchFamily="18" charset="0"/>
              </a:rPr>
              <a:t> tìm kiếm </a:t>
            </a:r>
            <a:r>
              <a:rPr lang="en-US" sz="2200" dirty="0" err="1">
                <a:solidFill>
                  <a:schemeClr val="tx1"/>
                </a:solidFill>
                <a:latin typeface="Times New Roman" panose="02020603050405020304" pitchFamily="18" charset="0"/>
                <a:cs typeface="Times New Roman" panose="02020603050405020304" pitchFamily="18" charset="0"/>
              </a:rPr>
              <a:t>phổ</a:t>
            </a:r>
            <a:r>
              <a:rPr lang="en-US" sz="2200" dirty="0">
                <a:solidFill>
                  <a:schemeClr val="tx1"/>
                </a:solidFill>
                <a:latin typeface="Times New Roman" panose="02020603050405020304" pitchFamily="18" charset="0"/>
                <a:cs typeface="Times New Roman" panose="02020603050405020304" pitchFamily="18" charset="0"/>
              </a:rPr>
              <a:t> biến </a:t>
            </a:r>
            <a:r>
              <a:rPr lang="en-US" sz="2200" dirty="0" err="1">
                <a:solidFill>
                  <a:schemeClr val="tx1"/>
                </a:solidFill>
                <a:latin typeface="Times New Roman" panose="02020603050405020304" pitchFamily="18" charset="0"/>
                <a:cs typeface="Times New Roman" panose="02020603050405020304" pitchFamily="18" charset="0"/>
              </a:rPr>
              <a:t>nhất</a:t>
            </a:r>
            <a:r>
              <a:rPr lang="en-US" sz="2200" dirty="0" smtClean="0">
                <a:solidFill>
                  <a:schemeClr val="tx1"/>
                </a:solidFill>
                <a:latin typeface="Times New Roman" panose="02020603050405020304" pitchFamily="18" charset="0"/>
                <a:cs typeface="Times New Roman" panose="02020603050405020304" pitchFamily="18" charset="0"/>
              </a:rPr>
              <a:t>.</a:t>
            </a:r>
          </a:p>
          <a:p>
            <a:pPr lvl="0" indent="365760" algn="just">
              <a:buNone/>
            </a:pPr>
            <a:r>
              <a:rPr lang="en-US" sz="2200" dirty="0" smtClean="0">
                <a:solidFill>
                  <a:schemeClr val="tx1"/>
                </a:solidFill>
                <a:latin typeface="Times New Roman" panose="02020603050405020304" pitchFamily="18" charset="0"/>
                <a:cs typeface="Times New Roman" panose="02020603050405020304" pitchFamily="18" charset="0"/>
              </a:rPr>
              <a:t>Nó </a:t>
            </a:r>
            <a:r>
              <a:rPr lang="en-US" sz="2200" dirty="0">
                <a:solidFill>
                  <a:schemeClr val="tx1"/>
                </a:solidFill>
                <a:latin typeface="Times New Roman" panose="02020603050405020304" pitchFamily="18" charset="0"/>
                <a:cs typeface="Times New Roman" panose="02020603050405020304" pitchFamily="18" charset="0"/>
              </a:rPr>
              <a:t>cung </a:t>
            </a:r>
            <a:r>
              <a:rPr lang="en-US" sz="2200" dirty="0" err="1">
                <a:solidFill>
                  <a:schemeClr val="tx1"/>
                </a:solidFill>
                <a:latin typeface="Times New Roman" panose="02020603050405020304" pitchFamily="18" charset="0"/>
                <a:cs typeface="Times New Roman" panose="02020603050405020304" pitchFamily="18" charset="0"/>
              </a:rPr>
              <a:t>cấp</a:t>
            </a:r>
            <a:r>
              <a:rPr lang="en-US" sz="2200" dirty="0">
                <a:solidFill>
                  <a:schemeClr val="tx1"/>
                </a:solidFill>
                <a:latin typeface="Times New Roman" panose="02020603050405020304" pitchFamily="18" charset="0"/>
                <a:cs typeface="Times New Roman" panose="02020603050405020304" pitchFamily="18" charset="0"/>
              </a:rPr>
              <a:t> một </a:t>
            </a:r>
            <a:r>
              <a:rPr lang="en-US" sz="2200" dirty="0" err="1">
                <a:solidFill>
                  <a:schemeClr val="tx1"/>
                </a:solidFill>
                <a:latin typeface="Times New Roman" panose="02020603050405020304" pitchFamily="18" charset="0"/>
                <a:cs typeface="Times New Roman" panose="02020603050405020304" pitchFamily="18" charset="0"/>
              </a:rPr>
              <a:t>bộ</a:t>
            </a:r>
            <a:r>
              <a:rPr lang="en-US" sz="2200" dirty="0">
                <a:solidFill>
                  <a:schemeClr val="tx1"/>
                </a:solidFill>
                <a:latin typeface="Times New Roman" panose="02020603050405020304" pitchFamily="18" charset="0"/>
                <a:cs typeface="Times New Roman" panose="02020603050405020304" pitchFamily="18" charset="0"/>
              </a:rPr>
              <a:t> máy tìm kiếm </a:t>
            </a:r>
            <a:r>
              <a:rPr lang="en-US" sz="2200" dirty="0" err="1">
                <a:solidFill>
                  <a:schemeClr val="tx1"/>
                </a:solidFill>
                <a:latin typeface="Times New Roman" panose="02020603050405020304" pitchFamily="18" charset="0"/>
                <a:cs typeface="Times New Roman" panose="02020603050405020304" pitchFamily="18" charset="0"/>
              </a:rPr>
              <a:t>dạng</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phân</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tán</a:t>
            </a:r>
            <a:r>
              <a:rPr lang="en-US" sz="2200" dirty="0">
                <a:solidFill>
                  <a:schemeClr val="tx1"/>
                </a:solidFill>
                <a:latin typeface="Times New Roman" panose="02020603050405020304" pitchFamily="18" charset="0"/>
                <a:cs typeface="Times New Roman" panose="02020603050405020304" pitchFamily="18" charset="0"/>
              </a:rPr>
              <a:t>, có đầy đủ công </a:t>
            </a:r>
            <a:r>
              <a:rPr lang="en-US" sz="2200" dirty="0" err="1">
                <a:solidFill>
                  <a:schemeClr val="tx1"/>
                </a:solidFill>
                <a:latin typeface="Times New Roman" panose="02020603050405020304" pitchFamily="18" charset="0"/>
                <a:cs typeface="Times New Roman" panose="02020603050405020304" pitchFamily="18" charset="0"/>
              </a:rPr>
              <a:t>cụ</a:t>
            </a:r>
            <a:r>
              <a:rPr lang="en-US" sz="2200" dirty="0">
                <a:solidFill>
                  <a:schemeClr val="tx1"/>
                </a:solidFill>
                <a:latin typeface="Times New Roman" panose="02020603050405020304" pitchFamily="18" charset="0"/>
                <a:cs typeface="Times New Roman" panose="02020603050405020304" pitchFamily="18" charset="0"/>
              </a:rPr>
              <a:t> với một </a:t>
            </a:r>
            <a:r>
              <a:rPr lang="en-US" sz="2200" dirty="0" err="1">
                <a:solidFill>
                  <a:schemeClr val="tx1"/>
                </a:solidFill>
                <a:latin typeface="Times New Roman" panose="02020603050405020304" pitchFamily="18" charset="0"/>
                <a:cs typeface="Times New Roman" panose="02020603050405020304" pitchFamily="18" charset="0"/>
              </a:rPr>
              <a:t>giao</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diện</a:t>
            </a:r>
            <a:r>
              <a:rPr lang="en-US" sz="2200" dirty="0">
                <a:solidFill>
                  <a:schemeClr val="tx1"/>
                </a:solidFill>
                <a:latin typeface="Times New Roman" panose="02020603050405020304" pitchFamily="18" charset="0"/>
                <a:cs typeface="Times New Roman" panose="02020603050405020304" pitchFamily="18" charset="0"/>
              </a:rPr>
              <a:t> web HTTP có hỗ trợ dữ </a:t>
            </a:r>
            <a:r>
              <a:rPr lang="en-US" sz="2200" dirty="0" err="1">
                <a:solidFill>
                  <a:schemeClr val="tx1"/>
                </a:solidFill>
                <a:latin typeface="Times New Roman" panose="02020603050405020304" pitchFamily="18" charset="0"/>
                <a:cs typeface="Times New Roman" panose="02020603050405020304" pitchFamily="18" charset="0"/>
              </a:rPr>
              <a:t>liệu</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smtClean="0">
                <a:solidFill>
                  <a:schemeClr val="tx1"/>
                </a:solidFill>
                <a:latin typeface="Times New Roman" panose="02020603050405020304" pitchFamily="18" charset="0"/>
                <a:cs typeface="Times New Roman" panose="02020603050405020304" pitchFamily="18" charset="0"/>
              </a:rPr>
              <a:t>JSON.</a:t>
            </a:r>
          </a:p>
          <a:p>
            <a:pPr lvl="0" indent="365760" algn="just">
              <a:buNone/>
            </a:pPr>
            <a:r>
              <a:rPr lang="en-US" sz="2200" dirty="0" smtClean="0">
                <a:solidFill>
                  <a:schemeClr val="tx1"/>
                </a:solidFill>
                <a:latin typeface="Times New Roman" panose="02020603050405020304" pitchFamily="18" charset="0"/>
                <a:cs typeface="Times New Roman" panose="02020603050405020304" pitchFamily="18" charset="0"/>
              </a:rPr>
              <a:t>ES </a:t>
            </a:r>
            <a:r>
              <a:rPr lang="en-US" sz="2200" dirty="0">
                <a:solidFill>
                  <a:schemeClr val="tx1"/>
                </a:solidFill>
                <a:latin typeface="Times New Roman" panose="02020603050405020304" pitchFamily="18" charset="0"/>
                <a:cs typeface="Times New Roman" panose="02020603050405020304" pitchFamily="18" charset="0"/>
              </a:rPr>
              <a:t>được </a:t>
            </a:r>
            <a:r>
              <a:rPr lang="en-US" sz="2200" dirty="0" err="1">
                <a:solidFill>
                  <a:schemeClr val="tx1"/>
                </a:solidFill>
                <a:latin typeface="Times New Roman" panose="02020603050405020304" pitchFamily="18" charset="0"/>
                <a:cs typeface="Times New Roman" panose="02020603050405020304" pitchFamily="18" charset="0"/>
              </a:rPr>
              <a:t>phát</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triển</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bằng</a:t>
            </a:r>
            <a:r>
              <a:rPr lang="en-US" sz="2200" dirty="0">
                <a:solidFill>
                  <a:schemeClr val="tx1"/>
                </a:solidFill>
                <a:latin typeface="Times New Roman" panose="02020603050405020304" pitchFamily="18" charset="0"/>
                <a:cs typeface="Times New Roman" panose="02020603050405020304" pitchFamily="18" charset="0"/>
              </a:rPr>
              <a:t> Java và được </a:t>
            </a:r>
            <a:r>
              <a:rPr lang="en-US" sz="2200" dirty="0" err="1">
                <a:solidFill>
                  <a:schemeClr val="tx1"/>
                </a:solidFill>
                <a:latin typeface="Times New Roman" panose="02020603050405020304" pitchFamily="18" charset="0"/>
                <a:cs typeface="Times New Roman" panose="02020603050405020304" pitchFamily="18" charset="0"/>
              </a:rPr>
              <a:t>phát</a:t>
            </a:r>
            <a:r>
              <a:rPr lang="en-US" sz="2200" dirty="0">
                <a:solidFill>
                  <a:schemeClr val="tx1"/>
                </a:solidFill>
                <a:latin typeface="Times New Roman" panose="02020603050405020304" pitchFamily="18" charset="0"/>
                <a:cs typeface="Times New Roman" panose="02020603050405020304" pitchFamily="18" charset="0"/>
              </a:rPr>
              <a:t> hành </a:t>
            </a:r>
            <a:r>
              <a:rPr lang="en-US" sz="2200" dirty="0" err="1">
                <a:solidFill>
                  <a:schemeClr val="tx1"/>
                </a:solidFill>
                <a:latin typeface="Times New Roman" panose="02020603050405020304" pitchFamily="18" charset="0"/>
                <a:cs typeface="Times New Roman" panose="02020603050405020304" pitchFamily="18" charset="0"/>
              </a:rPr>
              <a:t>dạng</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nguồn</a:t>
            </a:r>
            <a:r>
              <a:rPr lang="en-US" sz="2200" dirty="0">
                <a:solidFill>
                  <a:schemeClr val="tx1"/>
                </a:solidFill>
                <a:latin typeface="Times New Roman" panose="02020603050405020304" pitchFamily="18" charset="0"/>
                <a:cs typeface="Times New Roman" panose="02020603050405020304" pitchFamily="18" charset="0"/>
              </a:rPr>
              <a:t> mở </a:t>
            </a:r>
            <a:r>
              <a:rPr lang="en-US" sz="2200" dirty="0" err="1">
                <a:solidFill>
                  <a:schemeClr val="tx1"/>
                </a:solidFill>
                <a:latin typeface="Times New Roman" panose="02020603050405020304" pitchFamily="18" charset="0"/>
                <a:cs typeface="Times New Roman" panose="02020603050405020304" pitchFamily="18" charset="0"/>
              </a:rPr>
              <a:t>theo</a:t>
            </a:r>
            <a:r>
              <a:rPr lang="en-US" sz="2200" dirty="0">
                <a:solidFill>
                  <a:schemeClr val="tx1"/>
                </a:solidFill>
                <a:latin typeface="Times New Roman" panose="02020603050405020304" pitchFamily="18" charset="0"/>
                <a:cs typeface="Times New Roman" panose="02020603050405020304" pitchFamily="18" charset="0"/>
              </a:rPr>
              <a:t> giấy </a:t>
            </a:r>
            <a:r>
              <a:rPr lang="en-US" sz="2200" dirty="0" err="1">
                <a:solidFill>
                  <a:schemeClr val="tx1"/>
                </a:solidFill>
                <a:latin typeface="Times New Roman" panose="02020603050405020304" pitchFamily="18" charset="0"/>
                <a:cs typeface="Times New Roman" panose="02020603050405020304" pitchFamily="18" charset="0"/>
              </a:rPr>
              <a:t>phép</a:t>
            </a:r>
            <a:r>
              <a:rPr lang="en-US" sz="2200" dirty="0">
                <a:solidFill>
                  <a:schemeClr val="tx1"/>
                </a:solidFill>
                <a:latin typeface="Times New Roman" panose="02020603050405020304" pitchFamily="18" charset="0"/>
                <a:cs typeface="Times New Roman" panose="02020603050405020304" pitchFamily="18" charset="0"/>
              </a:rPr>
              <a:t> từ Apache</a:t>
            </a:r>
            <a:r>
              <a:rPr lang="en-US" sz="2200" dirty="0" smtClean="0">
                <a:solidFill>
                  <a:schemeClr val="tx1"/>
                </a:solidFill>
                <a:latin typeface="Times New Roman" panose="02020603050405020304" pitchFamily="18" charset="0"/>
                <a:cs typeface="Times New Roman" panose="02020603050405020304" pitchFamily="18" charset="0"/>
              </a:rPr>
              <a:t>.</a:t>
            </a:r>
          </a:p>
        </p:txBody>
      </p:sp>
      <p:sp>
        <p:nvSpPr>
          <p:cNvPr id="10" name="Content Placeholder 2"/>
          <p:cNvSpPr>
            <a:spLocks noGrp="1"/>
          </p:cNvSpPr>
          <p:nvPr/>
        </p:nvSpPr>
        <p:spPr>
          <a:xfrm>
            <a:off x="1206667" y="531625"/>
            <a:ext cx="6730667" cy="5835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err="1"/>
              <a:t>ElasticSearch</a:t>
            </a:r>
            <a:endParaRPr lang="en-US" sz="3200" dirty="0">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862778280"/>
              </p:ext>
            </p:extLst>
          </p:nvPr>
        </p:nvGraphicFramePr>
        <p:xfrm>
          <a:off x="4808518" y="1073257"/>
          <a:ext cx="4239789" cy="3785826"/>
        </p:xfrm>
        <a:graphic>
          <a:graphicData uri="http://schemas.openxmlformats.org/drawingml/2006/table">
            <a:tbl>
              <a:tblPr>
                <a:tableStyleId>{9064341A-4EE2-4885-B17D-4086B769AF5B}</a:tableStyleId>
              </a:tblPr>
              <a:tblGrid>
                <a:gridCol w="600880">
                  <a:extLst>
                    <a:ext uri="{9D8B030D-6E8A-4147-A177-3AD203B41FA5}">
                      <a16:colId xmlns:a16="http://schemas.microsoft.com/office/drawing/2014/main" val="3815017065"/>
                    </a:ext>
                  </a:extLst>
                </a:gridCol>
                <a:gridCol w="2791326">
                  <a:extLst>
                    <a:ext uri="{9D8B030D-6E8A-4147-A177-3AD203B41FA5}">
                      <a16:colId xmlns:a16="http://schemas.microsoft.com/office/drawing/2014/main" val="383437432"/>
                    </a:ext>
                  </a:extLst>
                </a:gridCol>
                <a:gridCol w="847583">
                  <a:extLst>
                    <a:ext uri="{9D8B030D-6E8A-4147-A177-3AD203B41FA5}">
                      <a16:colId xmlns:a16="http://schemas.microsoft.com/office/drawing/2014/main" val="1330696470"/>
                    </a:ext>
                  </a:extLst>
                </a:gridCol>
              </a:tblGrid>
              <a:tr h="344166">
                <a:tc>
                  <a:txBody>
                    <a:bodyPr/>
                    <a:lstStyle/>
                    <a:p>
                      <a:pPr algn="ctr" fontAlgn="ctr"/>
                      <a:r>
                        <a:rPr lang="en-US" sz="1800" dirty="0">
                          <a:effectLst/>
                          <a:latin typeface="Times New Roman" panose="02020603050405020304" pitchFamily="18" charset="0"/>
                          <a:cs typeface="Times New Roman" panose="02020603050405020304" pitchFamily="18" charset="0"/>
                        </a:rPr>
                        <a:t>Rank</a:t>
                      </a:r>
                      <a:endParaRPr lang="en-US" sz="1800" b="1"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algn="ctr" fontAlgn="ctr"/>
                      <a:r>
                        <a:rPr lang="en-US" sz="1800" dirty="0">
                          <a:effectLst/>
                          <a:latin typeface="Times New Roman" panose="02020603050405020304" pitchFamily="18" charset="0"/>
                          <a:cs typeface="Times New Roman" panose="02020603050405020304" pitchFamily="18" charset="0"/>
                        </a:rPr>
                        <a:t>DBMS</a:t>
                      </a:r>
                      <a:endParaRPr lang="en-US" sz="1800" b="1" i="0" dirty="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ctr"/>
                      <a:r>
                        <a:rPr lang="en-US" sz="1800" dirty="0">
                          <a:effectLst/>
                          <a:latin typeface="Times New Roman" panose="02020603050405020304" pitchFamily="18" charset="0"/>
                          <a:cs typeface="Times New Roman" panose="02020603050405020304" pitchFamily="18" charset="0"/>
                        </a:rPr>
                        <a:t>Score</a:t>
                      </a:r>
                      <a:endParaRPr lang="en-US" sz="1800" b="1"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extLst>
                  <a:ext uri="{0D108BD9-81ED-4DB2-BD59-A6C34878D82A}">
                    <a16:rowId xmlns:a16="http://schemas.microsoft.com/office/drawing/2014/main" val="2770082166"/>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u="none" strike="noStrike" dirty="0" err="1" smtClean="0">
                          <a:effectLst/>
                          <a:latin typeface="Times New Roman" panose="02020603050405020304" pitchFamily="18" charset="0"/>
                          <a:cs typeface="Times New Roman" panose="02020603050405020304" pitchFamily="18" charset="0"/>
                        </a:rPr>
                        <a:t>Elasticsearch</a:t>
                      </a:r>
                      <a:endParaRPr lang="en-US" sz="2000" b="0" i="0" dirty="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148.82</a:t>
                      </a:r>
                    </a:p>
                  </a:txBody>
                  <a:tcPr marL="25607" marR="9849" marT="9455" marB="9455" anchor="ctr">
                    <a:solidFill>
                      <a:schemeClr val="bg1"/>
                    </a:solidFill>
                  </a:tcPr>
                </a:tc>
                <a:extLst>
                  <a:ext uri="{0D108BD9-81ED-4DB2-BD59-A6C34878D82A}">
                    <a16:rowId xmlns:a16="http://schemas.microsoft.com/office/drawing/2014/main" val="1537985187"/>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u="none" dirty="0" err="1" smtClean="0">
                          <a:effectLst/>
                          <a:latin typeface="Times New Roman" panose="02020603050405020304" pitchFamily="18" charset="0"/>
                          <a:cs typeface="Times New Roman" panose="02020603050405020304" pitchFamily="18" charset="0"/>
                        </a:rPr>
                        <a:t>Splunk</a:t>
                      </a:r>
                      <a:endParaRPr lang="en-US" sz="2000" b="0" i="0" u="none" dirty="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84.62</a:t>
                      </a:r>
                    </a:p>
                  </a:txBody>
                  <a:tcPr marL="25607" marR="9849" marT="9455" marB="9455" anchor="ctr">
                    <a:solidFill>
                      <a:schemeClr val="bg1"/>
                    </a:solidFill>
                  </a:tcPr>
                </a:tc>
                <a:extLst>
                  <a:ext uri="{0D108BD9-81ED-4DB2-BD59-A6C34878D82A}">
                    <a16:rowId xmlns:a16="http://schemas.microsoft.com/office/drawing/2014/main" val="1919505192"/>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3</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err="1" smtClean="0">
                          <a:effectLst/>
                          <a:latin typeface="Times New Roman" panose="02020603050405020304" pitchFamily="18" charset="0"/>
                          <a:cs typeface="Times New Roman" panose="02020603050405020304" pitchFamily="18" charset="0"/>
                        </a:rPr>
                        <a:t>Solr</a:t>
                      </a:r>
                      <a:endParaRPr lang="en-US" sz="2000" b="0" i="0" dirty="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60.48</a:t>
                      </a:r>
                    </a:p>
                  </a:txBody>
                  <a:tcPr marL="25607" marR="9849" marT="9455" marB="9455" anchor="ctr">
                    <a:solidFill>
                      <a:schemeClr val="bg1"/>
                    </a:solidFill>
                  </a:tcPr>
                </a:tc>
                <a:extLst>
                  <a:ext uri="{0D108BD9-81ED-4DB2-BD59-A6C34878D82A}">
                    <a16:rowId xmlns:a16="http://schemas.microsoft.com/office/drawing/2014/main" val="1804023065"/>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4</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err="1" smtClean="0">
                          <a:effectLst/>
                          <a:latin typeface="Times New Roman" panose="02020603050405020304" pitchFamily="18" charset="0"/>
                          <a:cs typeface="Times New Roman" panose="02020603050405020304" pitchFamily="18" charset="0"/>
                        </a:rPr>
                        <a:t>MarkLogic</a:t>
                      </a:r>
                      <a:endParaRPr lang="en-US" sz="2000" b="0" i="0" dirty="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13.51</a:t>
                      </a:r>
                    </a:p>
                  </a:txBody>
                  <a:tcPr marL="25607" marR="9849" marT="9455" marB="9455" anchor="ctr">
                    <a:solidFill>
                      <a:schemeClr val="bg1"/>
                    </a:solidFill>
                  </a:tcPr>
                </a:tc>
                <a:extLst>
                  <a:ext uri="{0D108BD9-81ED-4DB2-BD59-A6C34878D82A}">
                    <a16:rowId xmlns:a16="http://schemas.microsoft.com/office/drawing/2014/main" val="2447107126"/>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5</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smtClean="0">
                          <a:effectLst/>
                          <a:latin typeface="Times New Roman" panose="02020603050405020304" pitchFamily="18" charset="0"/>
                          <a:cs typeface="Times New Roman" panose="02020603050405020304" pitchFamily="18" charset="0"/>
                        </a:rPr>
                        <a:t>Sphinx</a:t>
                      </a:r>
                      <a:endParaRPr lang="en-US" sz="2000" b="0" i="0" dirty="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6.32</a:t>
                      </a:r>
                    </a:p>
                  </a:txBody>
                  <a:tcPr marL="25607" marR="9849" marT="9455" marB="9455" anchor="ctr">
                    <a:solidFill>
                      <a:schemeClr val="bg1"/>
                    </a:solidFill>
                  </a:tcPr>
                </a:tc>
                <a:extLst>
                  <a:ext uri="{0D108BD9-81ED-4DB2-BD59-A6C34878D82A}">
                    <a16:rowId xmlns:a16="http://schemas.microsoft.com/office/drawing/2014/main" val="3073080382"/>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6</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smtClean="0">
                          <a:effectLst/>
                          <a:latin typeface="Times New Roman" panose="02020603050405020304" pitchFamily="18" charset="0"/>
                          <a:cs typeface="Times New Roman" panose="02020603050405020304" pitchFamily="18" charset="0"/>
                        </a:rPr>
                        <a:t>Microsoft Azure Search</a:t>
                      </a: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5.86</a:t>
                      </a:r>
                    </a:p>
                  </a:txBody>
                  <a:tcPr marL="25607" marR="9849" marT="9455" marB="9455" anchor="ctr">
                    <a:solidFill>
                      <a:schemeClr val="bg1"/>
                    </a:solidFill>
                  </a:tcPr>
                </a:tc>
                <a:extLst>
                  <a:ext uri="{0D108BD9-81ED-4DB2-BD59-A6C34878D82A}">
                    <a16:rowId xmlns:a16="http://schemas.microsoft.com/office/drawing/2014/main" val="22791336"/>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7</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err="1" smtClean="0">
                          <a:effectLst/>
                          <a:latin typeface="Times New Roman" panose="02020603050405020304" pitchFamily="18" charset="0"/>
                          <a:cs typeface="Times New Roman" panose="02020603050405020304" pitchFamily="18" charset="0"/>
                        </a:rPr>
                        <a:t>Algolia</a:t>
                      </a:r>
                      <a:endParaRPr lang="en-US" sz="2000" b="0" i="0" dirty="0" smtClean="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4.39</a:t>
                      </a:r>
                    </a:p>
                  </a:txBody>
                  <a:tcPr marL="25607" marR="9849" marT="9455" marB="9455" anchor="ctr">
                    <a:solidFill>
                      <a:schemeClr val="bg1"/>
                    </a:solidFill>
                  </a:tcPr>
                </a:tc>
                <a:extLst>
                  <a:ext uri="{0D108BD9-81ED-4DB2-BD59-A6C34878D82A}">
                    <a16:rowId xmlns:a16="http://schemas.microsoft.com/office/drawing/2014/main" val="3703340542"/>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8</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smtClean="0">
                          <a:effectLst/>
                          <a:latin typeface="Times New Roman" panose="02020603050405020304" pitchFamily="18" charset="0"/>
                          <a:cs typeface="Times New Roman" panose="02020603050405020304" pitchFamily="18" charset="0"/>
                        </a:rPr>
                        <a:t>Google Search Appliance</a:t>
                      </a: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3.05</a:t>
                      </a:r>
                    </a:p>
                  </a:txBody>
                  <a:tcPr marL="25607" marR="9849" marT="9455" marB="9455" anchor="ctr">
                    <a:solidFill>
                      <a:schemeClr val="bg1"/>
                    </a:solidFill>
                  </a:tcPr>
                </a:tc>
                <a:extLst>
                  <a:ext uri="{0D108BD9-81ED-4DB2-BD59-A6C34878D82A}">
                    <a16:rowId xmlns:a16="http://schemas.microsoft.com/office/drawing/2014/main" val="285445359"/>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9</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smtClean="0">
                          <a:effectLst/>
                          <a:latin typeface="Times New Roman" panose="02020603050405020304" pitchFamily="18" charset="0"/>
                          <a:cs typeface="Times New Roman" panose="02020603050405020304" pitchFamily="18" charset="0"/>
                        </a:rPr>
                        <a:t>Amazon </a:t>
                      </a:r>
                      <a:r>
                        <a:rPr lang="en-US" sz="2000" b="0" i="0" dirty="0" err="1" smtClean="0">
                          <a:effectLst/>
                          <a:latin typeface="Times New Roman" panose="02020603050405020304" pitchFamily="18" charset="0"/>
                          <a:cs typeface="Times New Roman" panose="02020603050405020304" pitchFamily="18" charset="0"/>
                        </a:rPr>
                        <a:t>CloudSearch</a:t>
                      </a:r>
                      <a:endParaRPr lang="en-US" sz="2000" b="0" i="0" dirty="0" smtClean="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2.54</a:t>
                      </a:r>
                    </a:p>
                  </a:txBody>
                  <a:tcPr marL="25607" marR="9849" marT="9455" marB="9455" anchor="ctr">
                    <a:solidFill>
                      <a:schemeClr val="bg1"/>
                    </a:solidFill>
                  </a:tcPr>
                </a:tc>
                <a:extLst>
                  <a:ext uri="{0D108BD9-81ED-4DB2-BD59-A6C34878D82A}">
                    <a16:rowId xmlns:a16="http://schemas.microsoft.com/office/drawing/2014/main" val="2884867915"/>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10</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err="1" smtClean="0">
                          <a:effectLst/>
                          <a:latin typeface="Times New Roman" panose="02020603050405020304" pitchFamily="18" charset="0"/>
                          <a:cs typeface="Times New Roman" panose="02020603050405020304" pitchFamily="18" charset="0"/>
                        </a:rPr>
                        <a:t>Xapian</a:t>
                      </a:r>
                      <a:endParaRPr lang="en-US" sz="2000" b="0" i="0" dirty="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0.74</a:t>
                      </a:r>
                    </a:p>
                  </a:txBody>
                  <a:tcPr marL="25607" marR="9849" marT="9455" marB="9455" anchor="ctr">
                    <a:solidFill>
                      <a:schemeClr val="bg1"/>
                    </a:solidFill>
                  </a:tcPr>
                </a:tc>
                <a:extLst>
                  <a:ext uri="{0D108BD9-81ED-4DB2-BD59-A6C34878D82A}">
                    <a16:rowId xmlns:a16="http://schemas.microsoft.com/office/drawing/2014/main" val="2622816885"/>
                  </a:ext>
                </a:extLst>
              </a:tr>
            </a:tbl>
          </a:graphicData>
        </a:graphic>
      </p:graphicFrame>
    </p:spTree>
    <p:extLst>
      <p:ext uri="{BB962C8B-B14F-4D97-AF65-F5344CB8AC3E}">
        <p14:creationId xmlns:p14="http://schemas.microsoft.com/office/powerpoint/2010/main" val="311061578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down)">
                                      <p:cBhvr>
                                        <p:cTn id="7" dur="500"/>
                                        <p:tgtEl>
                                          <p:spTgt spid="48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86">
                                            <p:txEl>
                                              <p:pRg st="0" end="0"/>
                                            </p:txEl>
                                          </p:spTgt>
                                        </p:tgtEl>
                                        <p:attrNameLst>
                                          <p:attrName>style.visibility</p:attrName>
                                        </p:attrNameLst>
                                      </p:cBhvr>
                                      <p:to>
                                        <p:strVal val="visible"/>
                                      </p:to>
                                    </p:set>
                                    <p:animEffect transition="in" filter="wipe(down)">
                                      <p:cBhvr>
                                        <p:cTn id="15" dur="500"/>
                                        <p:tgtEl>
                                          <p:spTgt spid="486">
                                            <p:txEl>
                                              <p:pRg st="0" end="0"/>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486">
                                            <p:txEl>
                                              <p:pRg st="1" end="1"/>
                                            </p:txEl>
                                          </p:spTgt>
                                        </p:tgtEl>
                                        <p:attrNameLst>
                                          <p:attrName>style.visibility</p:attrName>
                                        </p:attrNameLst>
                                      </p:cBhvr>
                                      <p:to>
                                        <p:strVal val="visible"/>
                                      </p:to>
                                    </p:set>
                                    <p:animEffect transition="in" filter="wipe(down)">
                                      <p:cBhvr>
                                        <p:cTn id="22" dur="500"/>
                                        <p:tgtEl>
                                          <p:spTgt spid="486">
                                            <p:txEl>
                                              <p:pRg st="1" end="1"/>
                                            </p:txEl>
                                          </p:spTgt>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486">
                                            <p:txEl>
                                              <p:pRg st="2" end="2"/>
                                            </p:txEl>
                                          </p:spTgt>
                                        </p:tgtEl>
                                        <p:attrNameLst>
                                          <p:attrName>style.visibility</p:attrName>
                                        </p:attrNameLst>
                                      </p:cBhvr>
                                      <p:to>
                                        <p:strVal val="visible"/>
                                      </p:to>
                                    </p:set>
                                    <p:animEffect transition="in" filter="wipe(down)">
                                      <p:cBhvr>
                                        <p:cTn id="26" dur="500"/>
                                        <p:tgtEl>
                                          <p:spTgt spid="48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666751"/>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243343" y="1162050"/>
            <a:ext cx="4251654" cy="2956370"/>
          </a:xfrm>
          <a:prstGeom prst="rect">
            <a:avLst/>
          </a:prstGeom>
        </p:spPr>
        <p:txBody>
          <a:bodyPr lIns="91425" tIns="91425" rIns="91425" bIns="91425" anchor="t" anchorCtr="0">
            <a:noAutofit/>
          </a:bodyPr>
          <a:lstStyle/>
          <a:p>
            <a:pPr indent="233363" algn="just">
              <a:buNone/>
            </a:pPr>
            <a:r>
              <a:rPr lang="en-US" sz="2400" dirty="0">
                <a:solidFill>
                  <a:schemeClr val="tx1"/>
                </a:solidFill>
                <a:latin typeface="Times New Roman" panose="02020603050405020304" pitchFamily="18" charset="0"/>
                <a:cs typeface="Times New Roman" panose="02020603050405020304" pitchFamily="18" charset="0"/>
              </a:rPr>
              <a:t>ESP8266 là một </a:t>
            </a:r>
            <a:r>
              <a:rPr lang="en-US" sz="2400" dirty="0" err="1">
                <a:solidFill>
                  <a:schemeClr val="tx1"/>
                </a:solidFill>
                <a:latin typeface="Times New Roman" panose="02020603050405020304" pitchFamily="18" charset="0"/>
                <a:cs typeface="Times New Roman" panose="02020603050405020304" pitchFamily="18" charset="0"/>
              </a:rPr>
              <a:t>mạch</a:t>
            </a:r>
            <a:r>
              <a:rPr lang="en-US" sz="2400" dirty="0">
                <a:solidFill>
                  <a:schemeClr val="tx1"/>
                </a:solidFill>
                <a:latin typeface="Times New Roman" panose="02020603050405020304" pitchFamily="18" charset="0"/>
                <a:cs typeface="Times New Roman" panose="02020603050405020304" pitchFamily="18" charset="0"/>
              </a:rPr>
              <a:t> vi điều </a:t>
            </a:r>
            <a:r>
              <a:rPr lang="en-US" sz="2400" dirty="0" err="1">
                <a:solidFill>
                  <a:schemeClr val="tx1"/>
                </a:solidFill>
                <a:latin typeface="Times New Roman" panose="02020603050405020304" pitchFamily="18" charset="0"/>
                <a:cs typeface="Times New Roman" panose="02020603050405020304" pitchFamily="18" charset="0"/>
              </a:rPr>
              <a:t>khiển</a:t>
            </a:r>
            <a:r>
              <a:rPr lang="en-US" sz="2400" dirty="0">
                <a:solidFill>
                  <a:schemeClr val="tx1"/>
                </a:solidFill>
                <a:latin typeface="Times New Roman" panose="02020603050405020304" pitchFamily="18" charset="0"/>
                <a:cs typeface="Times New Roman" panose="02020603050405020304" pitchFamily="18" charset="0"/>
              </a:rPr>
              <a:t> có thể </a:t>
            </a:r>
            <a:r>
              <a:rPr lang="en-US" sz="2400" dirty="0" err="1">
                <a:solidFill>
                  <a:schemeClr val="tx1"/>
                </a:solidFill>
                <a:latin typeface="Times New Roman" panose="02020603050405020304" pitchFamily="18" charset="0"/>
                <a:cs typeface="Times New Roman" panose="02020603050405020304" pitchFamily="18" charset="0"/>
              </a:rPr>
              <a:t>giúp</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chúng</a:t>
            </a:r>
            <a:r>
              <a:rPr lang="en-US" sz="2400" dirty="0">
                <a:solidFill>
                  <a:schemeClr val="tx1"/>
                </a:solidFill>
                <a:latin typeface="Times New Roman" panose="02020603050405020304" pitchFamily="18" charset="0"/>
                <a:cs typeface="Times New Roman" panose="02020603050405020304" pitchFamily="18" charset="0"/>
              </a:rPr>
              <a:t> ta điều </a:t>
            </a:r>
            <a:r>
              <a:rPr lang="en-US" sz="2400" dirty="0" err="1">
                <a:solidFill>
                  <a:schemeClr val="tx1"/>
                </a:solidFill>
                <a:latin typeface="Times New Roman" panose="02020603050405020304" pitchFamily="18" charset="0"/>
                <a:cs typeface="Times New Roman" panose="02020603050405020304" pitchFamily="18" charset="0"/>
              </a:rPr>
              <a:t>khiển</a:t>
            </a:r>
            <a:r>
              <a:rPr lang="en-US" sz="2400" dirty="0">
                <a:solidFill>
                  <a:schemeClr val="tx1"/>
                </a:solidFill>
                <a:latin typeface="Times New Roman" panose="02020603050405020304" pitchFamily="18" charset="0"/>
                <a:cs typeface="Times New Roman" panose="02020603050405020304" pitchFamily="18" charset="0"/>
              </a:rPr>
              <a:t> các </a:t>
            </a:r>
            <a:r>
              <a:rPr lang="en-US" sz="2400" dirty="0" err="1">
                <a:solidFill>
                  <a:schemeClr val="tx1"/>
                </a:solidFill>
                <a:latin typeface="Times New Roman" panose="02020603050405020304" pitchFamily="18" charset="0"/>
                <a:cs typeface="Times New Roman" panose="02020603050405020304" pitchFamily="18" charset="0"/>
              </a:rPr>
              <a:t>thiết</a:t>
            </a:r>
            <a:r>
              <a:rPr lang="en-US" sz="2400" dirty="0">
                <a:solidFill>
                  <a:schemeClr val="tx1"/>
                </a:solidFill>
                <a:latin typeface="Times New Roman" panose="02020603050405020304" pitchFamily="18" charset="0"/>
                <a:cs typeface="Times New Roman" panose="02020603050405020304" pitchFamily="18" charset="0"/>
              </a:rPr>
              <a:t> bị điện </a:t>
            </a:r>
            <a:r>
              <a:rPr lang="en-US" sz="2400" dirty="0" err="1">
                <a:solidFill>
                  <a:schemeClr val="tx1"/>
                </a:solidFill>
                <a:latin typeface="Times New Roman" panose="02020603050405020304" pitchFamily="18" charset="0"/>
                <a:cs typeface="Times New Roman" panose="02020603050405020304" pitchFamily="18" charset="0"/>
              </a:rPr>
              <a:t>tử</a:t>
            </a:r>
            <a:r>
              <a:rPr lang="en-US" sz="2400" dirty="0">
                <a:solidFill>
                  <a:schemeClr val="tx1"/>
                </a:solidFill>
                <a:latin typeface="Times New Roman" panose="02020603050405020304" pitchFamily="18" charset="0"/>
                <a:cs typeface="Times New Roman" panose="02020603050405020304" pitchFamily="18" charset="0"/>
              </a:rPr>
              <a:t>, chính là </a:t>
            </a:r>
            <a:r>
              <a:rPr lang="en-US" sz="2400" dirty="0" err="1">
                <a:solidFill>
                  <a:schemeClr val="tx1"/>
                </a:solidFill>
                <a:latin typeface="Times New Roman" panose="02020603050405020304" pitchFamily="18" charset="0"/>
                <a:cs typeface="Times New Roman" panose="02020603050405020304" pitchFamily="18" charset="0"/>
              </a:rPr>
              <a:t>mạch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phát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IoT</a:t>
            </a:r>
            <a:r>
              <a:rPr lang="en-US" sz="2400" dirty="0">
                <a:solidFill>
                  <a:schemeClr val="tx1"/>
                </a:solidFill>
                <a:latin typeface="Times New Roman" panose="02020603050405020304" pitchFamily="18" charset="0"/>
                <a:cs typeface="Times New Roman" panose="02020603050405020304" pitchFamily="18" charset="0"/>
              </a:rPr>
              <a:t> trong </a:t>
            </a:r>
            <a:r>
              <a:rPr lang="en-US" sz="2400" dirty="0" err="1">
                <a:solidFill>
                  <a:schemeClr val="tx1"/>
                </a:solidFill>
                <a:latin typeface="Times New Roman" panose="02020603050405020304" pitchFamily="18" charset="0"/>
                <a:cs typeface="Times New Roman" panose="02020603050405020304" pitchFamily="18" charset="0"/>
              </a:rPr>
              <a:t>phạm</a:t>
            </a:r>
            <a:r>
              <a:rPr lang="en-US" sz="2400" dirty="0">
                <a:solidFill>
                  <a:schemeClr val="tx1"/>
                </a:solidFill>
                <a:latin typeface="Times New Roman" panose="02020603050405020304" pitchFamily="18" charset="0"/>
                <a:cs typeface="Times New Roman" panose="02020603050405020304" pitchFamily="18" charset="0"/>
              </a:rPr>
              <a:t> vi </a:t>
            </a:r>
            <a:r>
              <a:rPr lang="en-US" sz="2400" dirty="0" smtClean="0">
                <a:solidFill>
                  <a:schemeClr val="tx1"/>
                </a:solidFill>
                <a:latin typeface="Times New Roman" panose="02020603050405020304" pitchFamily="18" charset="0"/>
                <a:cs typeface="Times New Roman" panose="02020603050405020304" pitchFamily="18" charset="0"/>
              </a:rPr>
              <a:t>đề tài </a:t>
            </a:r>
            <a:r>
              <a:rPr lang="en-US" sz="2400" dirty="0" smtClean="0">
                <a:solidFill>
                  <a:schemeClr val="tx1"/>
                </a:solidFill>
                <a:latin typeface="Times New Roman" panose="02020603050405020304" pitchFamily="18" charset="0"/>
                <a:cs typeface="Times New Roman" panose="02020603050405020304" pitchFamily="18" charset="0"/>
              </a:rPr>
              <a:t>này</a:t>
            </a:r>
            <a:r>
              <a:rPr lang="en-US" sz="2400" dirty="0">
                <a:solidFill>
                  <a:schemeClr val="tx1"/>
                </a:solidFill>
                <a:latin typeface="Times New Roman" panose="02020603050405020304" pitchFamily="18" charset="0"/>
                <a:cs typeface="Times New Roman" panose="02020603050405020304" pitchFamily="18" charset="0"/>
              </a:rPr>
              <a:t>. Thêm vào đó nó được </a:t>
            </a:r>
            <a:r>
              <a:rPr lang="en-US" sz="2400" dirty="0" err="1">
                <a:solidFill>
                  <a:schemeClr val="tx1"/>
                </a:solidFill>
                <a:latin typeface="Times New Roman" panose="02020603050405020304" pitchFamily="18" charset="0"/>
                <a:cs typeface="Times New Roman" panose="02020603050405020304" pitchFamily="18" charset="0"/>
              </a:rPr>
              <a:t>tích</a:t>
            </a:r>
            <a:r>
              <a:rPr lang="en-US" sz="2400" dirty="0">
                <a:solidFill>
                  <a:schemeClr val="tx1"/>
                </a:solidFill>
                <a:latin typeface="Times New Roman" panose="02020603050405020304" pitchFamily="18" charset="0"/>
                <a:cs typeface="Times New Roman" panose="02020603050405020304" pitchFamily="18" charset="0"/>
              </a:rPr>
              <a:t> hợp </a:t>
            </a:r>
            <a:r>
              <a:rPr lang="en-US" sz="2400" dirty="0" err="1">
                <a:solidFill>
                  <a:schemeClr val="tx1"/>
                </a:solidFill>
                <a:latin typeface="Times New Roman" panose="02020603050405020304" pitchFamily="18" charset="0"/>
                <a:cs typeface="Times New Roman" panose="02020603050405020304" pitchFamily="18" charset="0"/>
              </a:rPr>
              <a:t>wi-fi</a:t>
            </a:r>
            <a:r>
              <a:rPr lang="en-US" sz="2400" dirty="0">
                <a:solidFill>
                  <a:schemeClr val="tx1"/>
                </a:solidFill>
                <a:latin typeface="Times New Roman" panose="02020603050405020304" pitchFamily="18" charset="0"/>
                <a:cs typeface="Times New Roman" panose="02020603050405020304" pitchFamily="18" charset="0"/>
              </a:rPr>
              <a:t> 2.4GHz có thể dùng </a:t>
            </a:r>
            <a:r>
              <a:rPr lang="en-US" sz="2400" dirty="0" err="1">
                <a:solidFill>
                  <a:schemeClr val="tx1"/>
                </a:solidFill>
                <a:latin typeface="Times New Roman" panose="02020603050405020304" pitchFamily="18" charset="0"/>
                <a:cs typeface="Times New Roman" panose="02020603050405020304" pitchFamily="18" charset="0"/>
              </a:rPr>
              <a:t>cho</a:t>
            </a:r>
            <a:r>
              <a:rPr lang="en-US" sz="2400" dirty="0">
                <a:solidFill>
                  <a:schemeClr val="tx1"/>
                </a:solidFill>
                <a:latin typeface="Times New Roman" panose="02020603050405020304" pitchFamily="18" charset="0"/>
                <a:cs typeface="Times New Roman" panose="02020603050405020304" pitchFamily="18" charset="0"/>
              </a:rPr>
              <a:t> lập trình. Có thể lập trình </a:t>
            </a:r>
            <a:r>
              <a:rPr lang="en-US" sz="2400" dirty="0" err="1">
                <a:solidFill>
                  <a:schemeClr val="tx1"/>
                </a:solidFill>
                <a:latin typeface="Times New Roman" panose="02020603050405020304" pitchFamily="18" charset="0"/>
                <a:cs typeface="Times New Roman" panose="02020603050405020304" pitchFamily="18" charset="0"/>
              </a:rPr>
              <a:t>bằng</a:t>
            </a:r>
            <a:r>
              <a:rPr lang="en-US" sz="2400" dirty="0">
                <a:solidFill>
                  <a:schemeClr val="tx1"/>
                </a:solidFill>
                <a:latin typeface="Times New Roman" panose="02020603050405020304" pitchFamily="18" charset="0"/>
                <a:cs typeface="Times New Roman" panose="02020603050405020304" pitchFamily="18" charset="0"/>
              </a:rPr>
              <a:t> LUA, Python hoặc C (qua Arduino IDE).</a:t>
            </a:r>
          </a:p>
        </p:txBody>
      </p:sp>
      <p:sp>
        <p:nvSpPr>
          <p:cNvPr id="10" name="Content Placeholder 2"/>
          <p:cNvSpPr>
            <a:spLocks noGrp="1"/>
          </p:cNvSpPr>
          <p:nvPr/>
        </p:nvSpPr>
        <p:spPr>
          <a:xfrm>
            <a:off x="1208816" y="627589"/>
            <a:ext cx="6730667" cy="53446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a:t>ESP8266</a:t>
            </a:r>
            <a:endParaRPr lang="en-US" sz="3200" dirty="0">
              <a:latin typeface="Calibri" panose="020F0502020204030204" pitchFamily="34" charset="0"/>
              <a:cs typeface="Calibri" panose="020F0502020204030204" pitchFamily="34" charset="0"/>
            </a:endParaRPr>
          </a:p>
        </p:txBody>
      </p:sp>
      <p:grpSp>
        <p:nvGrpSpPr>
          <p:cNvPr id="3" name="Group 2"/>
          <p:cNvGrpSpPr/>
          <p:nvPr/>
        </p:nvGrpSpPr>
        <p:grpSpPr>
          <a:xfrm>
            <a:off x="4659090" y="1467494"/>
            <a:ext cx="4360684" cy="2650926"/>
            <a:chOff x="4697591" y="1437745"/>
            <a:chExt cx="4360684" cy="2650926"/>
          </a:xfrm>
        </p:grpSpPr>
        <p:pic>
          <p:nvPicPr>
            <p:cNvPr id="6" name="Picture 5" descr="ESP8266 ESP-12E Development Board pinout diagram"/>
            <p:cNvPicPr/>
            <p:nvPr/>
          </p:nvPicPr>
          <p:blipFill rotWithShape="1">
            <a:blip r:embed="rId3">
              <a:extLst>
                <a:ext uri="{28A0092B-C50C-407E-A947-70E740481C1C}">
                  <a14:useLocalDpi xmlns:a14="http://schemas.microsoft.com/office/drawing/2010/main" val="0"/>
                </a:ext>
              </a:extLst>
            </a:blip>
            <a:srcRect l="5615" t="21533" r="5589" b="17150"/>
            <a:stretch/>
          </p:blipFill>
          <p:spPr bwMode="auto">
            <a:xfrm>
              <a:off x="4697591" y="1437745"/>
              <a:ext cx="4360684" cy="2343149"/>
            </a:xfrm>
            <a:prstGeom prst="rect">
              <a:avLst/>
            </a:prstGeom>
            <a:noFill/>
            <a:ln w="3175">
              <a:solidFill>
                <a:schemeClr val="tx1"/>
              </a:solidFill>
            </a:ln>
          </p:spPr>
        </p:pic>
        <p:sp>
          <p:nvSpPr>
            <p:cNvPr id="2" name="Rectangle 1"/>
            <p:cNvSpPr/>
            <p:nvPr/>
          </p:nvSpPr>
          <p:spPr>
            <a:xfrm>
              <a:off x="5937611" y="3780894"/>
              <a:ext cx="1880643" cy="307777"/>
            </a:xfrm>
            <a:prstGeom prst="rect">
              <a:avLst/>
            </a:prstGeom>
          </p:spPr>
          <p:txBody>
            <a:bodyPr wrap="none">
              <a:spAutoFit/>
            </a:bodyPr>
            <a:lstStyle/>
            <a:p>
              <a:r>
                <a:rPr lang="en-US" dirty="0" err="1" smtClean="0">
                  <a:latin typeface="Times New Roman" panose="02020603050405020304" pitchFamily="18" charset="0"/>
                  <a:cs typeface="Times New Roman" panose="02020603050405020304" pitchFamily="18" charset="0"/>
                </a:rPr>
                <a:t>Bố</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cục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mạch</a:t>
              </a:r>
              <a:r>
                <a:rPr lang="en-US" dirty="0" smtClean="0">
                  <a:latin typeface="Times New Roman" panose="02020603050405020304" pitchFamily="18" charset="0"/>
                  <a:cs typeface="Times New Roman" panose="02020603050405020304" pitchFamily="18" charset="0"/>
                </a:rPr>
                <a:t> ESP 8266</a:t>
              </a:r>
              <a:endParaRPr lang="en-US" dirty="0"/>
            </a:p>
          </p:txBody>
        </p:sp>
      </p:grpSp>
    </p:spTree>
    <p:extLst>
      <p:ext uri="{BB962C8B-B14F-4D97-AF65-F5344CB8AC3E}">
        <p14:creationId xmlns:p14="http://schemas.microsoft.com/office/powerpoint/2010/main" val="243910110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down)">
                                      <p:cBhvr>
                                        <p:cTn id="7" dur="500"/>
                                        <p:tgtEl>
                                          <p:spTgt spid="48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486">
                                            <p:txEl>
                                              <p:pRg st="0" end="0"/>
                                            </p:txEl>
                                          </p:spTgt>
                                        </p:tgtEl>
                                        <p:attrNameLst>
                                          <p:attrName>style.visibility</p:attrName>
                                        </p:attrNameLst>
                                      </p:cBhvr>
                                      <p:to>
                                        <p:strVal val="visible"/>
                                      </p:to>
                                    </p:set>
                                    <p:animEffect transition="in" filter="wipe(down)">
                                      <p:cBhvr>
                                        <p:cTn id="18" dur="500"/>
                                        <p:tgtEl>
                                          <p:spTgt spid="4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486" grpId="0" build="p"/>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0"/>
            <a:ext cx="6996600" cy="715756"/>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174661" y="1044299"/>
            <a:ext cx="5232364" cy="3486606"/>
          </a:xfrm>
          <a:prstGeom prst="rect">
            <a:avLst/>
          </a:prstGeom>
        </p:spPr>
        <p:txBody>
          <a:bodyPr lIns="91425" tIns="91425" rIns="91425" bIns="91425" anchor="t" anchorCtr="0">
            <a:noAutofit/>
          </a:bodyPr>
          <a:lstStyle/>
          <a:p>
            <a:pPr indent="228600" algn="just">
              <a:buNone/>
            </a:pPr>
            <a:r>
              <a:rPr lang="en-US" sz="2400" dirty="0" smtClean="0">
                <a:solidFill>
                  <a:schemeClr val="tx1"/>
                </a:solidFill>
                <a:latin typeface="Times New Roman" panose="02020603050405020304" pitchFamily="18" charset="0"/>
                <a:cs typeface="Times New Roman" panose="02020603050405020304" pitchFamily="18" charset="0"/>
              </a:rPr>
              <a:t>Node.js là </a:t>
            </a:r>
            <a:r>
              <a:rPr lang="en-US" sz="2400" dirty="0">
                <a:solidFill>
                  <a:schemeClr val="tx1"/>
                </a:solidFill>
                <a:latin typeface="Times New Roman" panose="02020603050405020304" pitchFamily="18" charset="0"/>
                <a:cs typeface="Times New Roman" panose="02020603050405020304" pitchFamily="18" charset="0"/>
              </a:rPr>
              <a:t>một </a:t>
            </a:r>
            <a:r>
              <a:rPr lang="en-US" sz="2400" dirty="0" err="1">
                <a:solidFill>
                  <a:schemeClr val="tx1"/>
                </a:solidFill>
                <a:latin typeface="Times New Roman" panose="02020603050405020304" pitchFamily="18" charset="0"/>
                <a:cs typeface="Times New Roman" panose="02020603050405020304" pitchFamily="18" charset="0"/>
              </a:rPr>
              <a:t>hệ</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thống</a:t>
            </a:r>
            <a:r>
              <a:rPr lang="en-US" sz="2400" dirty="0">
                <a:solidFill>
                  <a:schemeClr val="tx1"/>
                </a:solidFill>
                <a:latin typeface="Times New Roman" panose="02020603050405020304" pitchFamily="18" charset="0"/>
                <a:cs typeface="Times New Roman" panose="02020603050405020304" pitchFamily="18" charset="0"/>
              </a:rPr>
              <a:t> phần </a:t>
            </a:r>
            <a:r>
              <a:rPr lang="en-US" sz="2400" dirty="0" err="1">
                <a:solidFill>
                  <a:schemeClr val="tx1"/>
                </a:solidFill>
                <a:latin typeface="Times New Roman" panose="02020603050405020304" pitchFamily="18" charset="0"/>
                <a:cs typeface="Times New Roman" panose="02020603050405020304" pitchFamily="18" charset="0"/>
              </a:rPr>
              <a:t>mềm</a:t>
            </a:r>
            <a:r>
              <a:rPr lang="en-US" sz="2400" dirty="0">
                <a:solidFill>
                  <a:schemeClr val="tx1"/>
                </a:solidFill>
                <a:latin typeface="Times New Roman" panose="02020603050405020304" pitchFamily="18" charset="0"/>
                <a:cs typeface="Times New Roman" panose="02020603050405020304" pitchFamily="18" charset="0"/>
              </a:rPr>
              <a:t> được </a:t>
            </a:r>
            <a:r>
              <a:rPr lang="en-US" sz="2400" dirty="0" err="1">
                <a:solidFill>
                  <a:schemeClr val="tx1"/>
                </a:solidFill>
                <a:latin typeface="Times New Roman" panose="02020603050405020304" pitchFamily="18" charset="0"/>
                <a:cs typeface="Times New Roman" panose="02020603050405020304" pitchFamily="18" charset="0"/>
              </a:rPr>
              <a:t>thiết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kế</a:t>
            </a:r>
            <a:r>
              <a:rPr lang="en-US" sz="2400" dirty="0">
                <a:solidFill>
                  <a:schemeClr val="tx1"/>
                </a:solidFill>
                <a:latin typeface="Times New Roman" panose="02020603050405020304" pitchFamily="18" charset="0"/>
                <a:cs typeface="Times New Roman" panose="02020603050405020304" pitchFamily="18" charset="0"/>
              </a:rPr>
              <a:t> để viết các </a:t>
            </a:r>
            <a:r>
              <a:rPr lang="en-US" sz="2400" dirty="0" err="1">
                <a:solidFill>
                  <a:schemeClr val="tx1"/>
                </a:solidFill>
                <a:latin typeface="Times New Roman" panose="02020603050405020304" pitchFamily="18" charset="0"/>
                <a:cs typeface="Times New Roman" panose="02020603050405020304" pitchFamily="18" charset="0"/>
              </a:rPr>
              <a:t>ứng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dụng</a:t>
            </a:r>
            <a:r>
              <a:rPr lang="en-US" sz="2400" dirty="0">
                <a:solidFill>
                  <a:schemeClr val="tx1"/>
                </a:solidFill>
                <a:latin typeface="Times New Roman" panose="02020603050405020304" pitchFamily="18" charset="0"/>
                <a:cs typeface="Times New Roman" panose="02020603050405020304" pitchFamily="18" charset="0"/>
              </a:rPr>
              <a:t> internet có </a:t>
            </a:r>
            <a:r>
              <a:rPr lang="en-US" sz="2400" dirty="0" err="1">
                <a:solidFill>
                  <a:schemeClr val="tx1"/>
                </a:solidFill>
                <a:latin typeface="Times New Roman" panose="02020603050405020304" pitchFamily="18" charset="0"/>
                <a:cs typeface="Times New Roman" panose="02020603050405020304" pitchFamily="18" charset="0"/>
              </a:rPr>
              <a:t>khả</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năng</a:t>
            </a:r>
            <a:r>
              <a:rPr lang="en-US" sz="2400" dirty="0">
                <a:solidFill>
                  <a:schemeClr val="tx1"/>
                </a:solidFill>
                <a:latin typeface="Times New Roman" panose="02020603050405020304" pitchFamily="18" charset="0"/>
                <a:cs typeface="Times New Roman" panose="02020603050405020304" pitchFamily="18" charset="0"/>
              </a:rPr>
              <a:t> mở rộng, </a:t>
            </a:r>
            <a:r>
              <a:rPr lang="en-US" sz="2400" dirty="0" err="1">
                <a:solidFill>
                  <a:schemeClr val="tx1"/>
                </a:solidFill>
                <a:latin typeface="Times New Roman" panose="02020603050405020304" pitchFamily="18" charset="0"/>
                <a:cs typeface="Times New Roman" panose="02020603050405020304" pitchFamily="18" charset="0"/>
              </a:rPr>
              <a:t>đặc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biệt</a:t>
            </a:r>
            <a:r>
              <a:rPr lang="en-US" sz="2400" dirty="0">
                <a:solidFill>
                  <a:schemeClr val="tx1"/>
                </a:solidFill>
                <a:latin typeface="Times New Roman" panose="02020603050405020304" pitchFamily="18" charset="0"/>
                <a:cs typeface="Times New Roman" panose="02020603050405020304" pitchFamily="18" charset="0"/>
              </a:rPr>
              <a:t> là máy </a:t>
            </a:r>
            <a:r>
              <a:rPr lang="en-US" sz="2400" dirty="0" err="1">
                <a:solidFill>
                  <a:schemeClr val="tx1"/>
                </a:solidFill>
                <a:latin typeface="Times New Roman" panose="02020603050405020304" pitchFamily="18" charset="0"/>
                <a:cs typeface="Times New Roman" panose="02020603050405020304" pitchFamily="18" charset="0"/>
              </a:rPr>
              <a:t>chủ</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web.</a:t>
            </a:r>
          </a:p>
          <a:p>
            <a:pPr indent="228600" algn="just">
              <a:buNone/>
            </a:pPr>
            <a:r>
              <a:rPr lang="en-US" sz="2400" dirty="0" err="1" smtClean="0">
                <a:solidFill>
                  <a:schemeClr val="tx1"/>
                </a:solidFill>
                <a:latin typeface="Times New Roman" panose="02020603050405020304" pitchFamily="18" charset="0"/>
                <a:cs typeface="Times New Roman" panose="02020603050405020304" pitchFamily="18" charset="0"/>
              </a:rPr>
              <a:t>Chương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trình được viết </a:t>
            </a:r>
            <a:r>
              <a:rPr lang="en-US" sz="2400" dirty="0" err="1">
                <a:solidFill>
                  <a:schemeClr val="tx1"/>
                </a:solidFill>
                <a:latin typeface="Times New Roman" panose="02020603050405020304" pitchFamily="18" charset="0"/>
                <a:cs typeface="Times New Roman" panose="02020603050405020304" pitchFamily="18" charset="0"/>
              </a:rPr>
              <a:t>bằng</a:t>
            </a:r>
            <a:r>
              <a:rPr lang="en-US" sz="2400" dirty="0">
                <a:solidFill>
                  <a:schemeClr val="tx1"/>
                </a:solidFill>
                <a:latin typeface="Times New Roman" panose="02020603050405020304" pitchFamily="18" charset="0"/>
                <a:cs typeface="Times New Roman" panose="02020603050405020304" pitchFamily="18" charset="0"/>
              </a:rPr>
              <a:t> JavaScript, </a:t>
            </a:r>
            <a:r>
              <a:rPr lang="en-US" sz="2400" dirty="0" smtClean="0">
                <a:solidFill>
                  <a:schemeClr val="tx1"/>
                </a:solidFill>
                <a:latin typeface="Times New Roman" panose="02020603050405020304" pitchFamily="18" charset="0"/>
                <a:cs typeface="Times New Roman" panose="02020603050405020304" pitchFamily="18" charset="0"/>
              </a:rPr>
              <a:t>xây </a:t>
            </a:r>
            <a:r>
              <a:rPr lang="en-US" sz="2400" dirty="0">
                <a:solidFill>
                  <a:schemeClr val="tx1"/>
                </a:solidFill>
                <a:latin typeface="Times New Roman" panose="02020603050405020304" pitchFamily="18" charset="0"/>
                <a:cs typeface="Times New Roman" panose="02020603050405020304" pitchFamily="18" charset="0"/>
              </a:rPr>
              <a:t>dựng trên </a:t>
            </a:r>
            <a:r>
              <a:rPr lang="en-US" sz="2400" dirty="0" err="1">
                <a:solidFill>
                  <a:schemeClr val="tx1"/>
                </a:solidFill>
                <a:latin typeface="Times New Roman" panose="02020603050405020304" pitchFamily="18" charset="0"/>
                <a:cs typeface="Times New Roman" panose="02020603050405020304" pitchFamily="18" charset="0"/>
              </a:rPr>
              <a:t>nền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tảng</a:t>
            </a:r>
            <a:r>
              <a:rPr lang="en-US" sz="2400" dirty="0">
                <a:solidFill>
                  <a:schemeClr val="tx1"/>
                </a:solidFill>
                <a:latin typeface="Times New Roman" panose="02020603050405020304" pitchFamily="18" charset="0"/>
                <a:cs typeface="Times New Roman" panose="02020603050405020304" pitchFamily="18" charset="0"/>
              </a:rPr>
              <a:t> JavaScript V8 engine của Google, </a:t>
            </a:r>
            <a:r>
              <a:rPr lang="en-US" sz="2400" dirty="0" err="1">
                <a:solidFill>
                  <a:schemeClr val="tx1"/>
                </a:solidFill>
                <a:latin typeface="Times New Roman" panose="02020603050405020304" pitchFamily="18" charset="0"/>
                <a:cs typeface="Times New Roman" panose="02020603050405020304" pitchFamily="18" charset="0"/>
              </a:rPr>
              <a:t>libUV</a:t>
            </a:r>
            <a:r>
              <a:rPr lang="en-US" sz="2400" dirty="0">
                <a:solidFill>
                  <a:schemeClr val="tx1"/>
                </a:solidFill>
                <a:latin typeface="Times New Roman" panose="02020603050405020304" pitchFamily="18" charset="0"/>
                <a:cs typeface="Times New Roman" panose="02020603050405020304" pitchFamily="18" charset="0"/>
              </a:rPr>
              <a:t>, và vài thư viện </a:t>
            </a:r>
            <a:r>
              <a:rPr lang="en-US" sz="2400" dirty="0" smtClean="0">
                <a:solidFill>
                  <a:schemeClr val="tx1"/>
                </a:solidFill>
                <a:latin typeface="Times New Roman" panose="02020603050405020304" pitchFamily="18" charset="0"/>
                <a:cs typeface="Times New Roman" panose="02020603050405020304" pitchFamily="18" charset="0"/>
              </a:rPr>
              <a:t>khác.</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0" name="Content Placeholder 2"/>
          <p:cNvSpPr>
            <a:spLocks noGrp="1"/>
          </p:cNvSpPr>
          <p:nvPr/>
        </p:nvSpPr>
        <p:spPr>
          <a:xfrm>
            <a:off x="1208816" y="613425"/>
            <a:ext cx="6730667"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err="1"/>
              <a:t>NodeJS</a:t>
            </a:r>
            <a:endParaRPr lang="en-US" sz="3200" dirty="0">
              <a:latin typeface="Calibri" panose="020F0502020204030204" pitchFamily="34" charset="0"/>
              <a:cs typeface="Calibri" panose="020F0502020204030204" pitchFamily="34" charset="0"/>
            </a:endParaRPr>
          </a:p>
        </p:txBody>
      </p:sp>
      <p:pic>
        <p:nvPicPr>
          <p:cNvPr id="2050" name="Picture 2" descr="Káº¿t quáº£ hÃ¬nh áº£nh cho node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025" y="715756"/>
            <a:ext cx="3736975" cy="373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0829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down)">
                                      <p:cBhvr>
                                        <p:cTn id="7" dur="500"/>
                                        <p:tgtEl>
                                          <p:spTgt spid="48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wipe(down)">
                                      <p:cBhvr>
                                        <p:cTn id="14" dur="500"/>
                                        <p:tgtEl>
                                          <p:spTgt spid="2050"/>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486">
                                            <p:txEl>
                                              <p:pRg st="0" end="0"/>
                                            </p:txEl>
                                          </p:spTgt>
                                        </p:tgtEl>
                                        <p:attrNameLst>
                                          <p:attrName>style.visibility</p:attrName>
                                        </p:attrNameLst>
                                      </p:cBhvr>
                                      <p:to>
                                        <p:strVal val="visible"/>
                                      </p:to>
                                    </p:set>
                                    <p:animEffect transition="in" filter="wipe(down)">
                                      <p:cBhvr>
                                        <p:cTn id="18" dur="500"/>
                                        <p:tgtEl>
                                          <p:spTgt spid="486">
                                            <p:txEl>
                                              <p:pRg st="0" end="0"/>
                                            </p:txEl>
                                          </p:spTgt>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486">
                                            <p:txEl>
                                              <p:pRg st="1" end="1"/>
                                            </p:txEl>
                                          </p:spTgt>
                                        </p:tgtEl>
                                        <p:attrNameLst>
                                          <p:attrName>style.visibility</p:attrName>
                                        </p:attrNameLst>
                                      </p:cBhvr>
                                      <p:to>
                                        <p:strVal val="visible"/>
                                      </p:to>
                                    </p:set>
                                    <p:animEffect transition="in" filter="wipe(down)">
                                      <p:cBhvr>
                                        <p:cTn id="22" dur="500"/>
                                        <p:tgtEl>
                                          <p:spTgt spid="48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486" grpId="0" uiExpand="1" build="p"/>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666751"/>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134368" y="1181102"/>
            <a:ext cx="4238625" cy="3360076"/>
          </a:xfrm>
          <a:prstGeom prst="rect">
            <a:avLst/>
          </a:prstGeom>
        </p:spPr>
        <p:txBody>
          <a:bodyPr lIns="91425" tIns="91425" rIns="91425" bIns="91425" anchor="t" anchorCtr="0">
            <a:noAutofit/>
          </a:bodyPr>
          <a:lstStyle/>
          <a:p>
            <a:pPr algn="just">
              <a:buNone/>
            </a:pPr>
            <a:r>
              <a:rPr lang="en-US" sz="2400" dirty="0" err="1">
                <a:solidFill>
                  <a:schemeClr val="tx1"/>
                </a:solidFill>
                <a:latin typeface="Times New Roman" panose="02020603050405020304" pitchFamily="18" charset="0"/>
                <a:cs typeface="Times New Roman" panose="02020603050405020304" pitchFamily="18" charset="0"/>
              </a:rPr>
              <a:t>Microservice</a:t>
            </a:r>
            <a:r>
              <a:rPr lang="en-US" sz="2400" dirty="0">
                <a:solidFill>
                  <a:schemeClr val="tx1"/>
                </a:solidFill>
                <a:latin typeface="Times New Roman" panose="02020603050405020304" pitchFamily="18" charset="0"/>
                <a:cs typeface="Times New Roman" panose="02020603050405020304" pitchFamily="18" charset="0"/>
              </a:rPr>
              <a:t> là kiến trúc </a:t>
            </a:r>
            <a:r>
              <a:rPr lang="en-US" sz="2400" dirty="0" err="1">
                <a:solidFill>
                  <a:schemeClr val="tx1"/>
                </a:solidFill>
                <a:latin typeface="Times New Roman" panose="02020603050405020304" pitchFamily="18" charset="0"/>
                <a:cs typeface="Times New Roman" panose="02020603050405020304" pitchFamily="18" charset="0"/>
              </a:rPr>
              <a:t>ứng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dụng</a:t>
            </a:r>
            <a:r>
              <a:rPr lang="en-US" sz="2400" dirty="0">
                <a:solidFill>
                  <a:schemeClr val="tx1"/>
                </a:solidFill>
                <a:latin typeface="Times New Roman" panose="02020603050405020304" pitchFamily="18" charset="0"/>
                <a:cs typeface="Times New Roman" panose="02020603050405020304" pitchFamily="18" charset="0"/>
              </a:rPr>
              <a:t> - xây dựng một </a:t>
            </a:r>
            <a:r>
              <a:rPr lang="en-US" sz="2400" dirty="0" err="1">
                <a:solidFill>
                  <a:schemeClr val="tx1"/>
                </a:solidFill>
                <a:latin typeface="Times New Roman" panose="02020603050405020304" pitchFamily="18" charset="0"/>
                <a:cs typeface="Times New Roman" panose="02020603050405020304" pitchFamily="18" charset="0"/>
              </a:rPr>
              <a:t>ứng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dụng</a:t>
            </a:r>
            <a:r>
              <a:rPr lang="en-US" sz="2400" dirty="0">
                <a:solidFill>
                  <a:schemeClr val="tx1"/>
                </a:solidFill>
                <a:latin typeface="Times New Roman" panose="02020603050405020304" pitchFamily="18" charset="0"/>
                <a:cs typeface="Times New Roman" panose="02020603050405020304" pitchFamily="18" charset="0"/>
              </a:rPr>
              <a:t> mà </a:t>
            </a:r>
            <a:r>
              <a:rPr lang="en-US" sz="2400" dirty="0" err="1">
                <a:solidFill>
                  <a:schemeClr val="tx1"/>
                </a:solidFill>
                <a:latin typeface="Times New Roman" panose="02020603050405020304" pitchFamily="18" charset="0"/>
                <a:cs typeface="Times New Roman" panose="02020603050405020304" pitchFamily="18" charset="0"/>
              </a:rPr>
              <a:t>ứng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dụng</a:t>
            </a:r>
            <a:r>
              <a:rPr lang="en-US" sz="2400" dirty="0">
                <a:solidFill>
                  <a:schemeClr val="tx1"/>
                </a:solidFill>
                <a:latin typeface="Times New Roman" panose="02020603050405020304" pitchFamily="18" charset="0"/>
                <a:cs typeface="Times New Roman" panose="02020603050405020304" pitchFamily="18" charset="0"/>
              </a:rPr>
              <a:t> này là tổng hợp của nhiều services </a:t>
            </a:r>
            <a:r>
              <a:rPr lang="en-US" sz="2400" dirty="0" err="1">
                <a:solidFill>
                  <a:schemeClr val="tx1"/>
                </a:solidFill>
                <a:latin typeface="Times New Roman" panose="02020603050405020304" pitchFamily="18" charset="0"/>
                <a:cs typeface="Times New Roman" panose="02020603050405020304" pitchFamily="18" charset="0"/>
              </a:rPr>
              <a:t>nhỏ</a:t>
            </a:r>
            <a:r>
              <a:rPr lang="en-US" sz="2400" dirty="0">
                <a:solidFill>
                  <a:schemeClr val="tx1"/>
                </a:solidFill>
                <a:latin typeface="Times New Roman" panose="02020603050405020304" pitchFamily="18" charset="0"/>
                <a:cs typeface="Times New Roman" panose="02020603050405020304" pitchFamily="18" charset="0"/>
              </a:rPr>
              <a:t> và </a:t>
            </a:r>
            <a:r>
              <a:rPr lang="en-US" sz="2400" dirty="0" err="1">
                <a:solidFill>
                  <a:schemeClr val="tx1"/>
                </a:solidFill>
                <a:latin typeface="Times New Roman" panose="02020603050405020304" pitchFamily="18" charset="0"/>
                <a:cs typeface="Times New Roman" panose="02020603050405020304" pitchFamily="18" charset="0"/>
              </a:rPr>
              <a:t>độc</a:t>
            </a:r>
            <a:r>
              <a:rPr lang="en-US" sz="2400" dirty="0">
                <a:solidFill>
                  <a:schemeClr val="tx1"/>
                </a:solidFill>
                <a:latin typeface="Times New Roman" panose="02020603050405020304" pitchFamily="18" charset="0"/>
                <a:cs typeface="Times New Roman" panose="02020603050405020304" pitchFamily="18" charset="0"/>
              </a:rPr>
              <a:t> lập có thể chạy </a:t>
            </a:r>
            <a:r>
              <a:rPr lang="en-US" sz="2400" dirty="0" err="1">
                <a:solidFill>
                  <a:schemeClr val="tx1"/>
                </a:solidFill>
                <a:latin typeface="Times New Roman" panose="02020603050405020304" pitchFamily="18" charset="0"/>
                <a:cs typeface="Times New Roman" panose="02020603050405020304" pitchFamily="18" charset="0"/>
              </a:rPr>
              <a:t>riêng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biệt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phát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và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khai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độc</a:t>
            </a:r>
            <a:r>
              <a:rPr lang="en-US" sz="2400" dirty="0">
                <a:solidFill>
                  <a:schemeClr val="tx1"/>
                </a:solidFill>
                <a:latin typeface="Times New Roman" panose="02020603050405020304" pitchFamily="18" charset="0"/>
                <a:cs typeface="Times New Roman" panose="02020603050405020304" pitchFamily="18" charset="0"/>
              </a:rPr>
              <a:t> lập. Các service </a:t>
            </a:r>
            <a:r>
              <a:rPr lang="en-US" sz="2400" dirty="0" err="1">
                <a:solidFill>
                  <a:schemeClr val="tx1"/>
                </a:solidFill>
                <a:latin typeface="Times New Roman" panose="02020603050405020304" pitchFamily="18" charset="0"/>
                <a:cs typeface="Times New Roman" panose="02020603050405020304" pitchFamily="18" charset="0"/>
              </a:rPr>
              <a:t>nhỏ</a:t>
            </a:r>
            <a:r>
              <a:rPr lang="en-US" sz="2400" dirty="0">
                <a:solidFill>
                  <a:schemeClr val="tx1"/>
                </a:solidFill>
                <a:latin typeface="Times New Roman" panose="02020603050405020304" pitchFamily="18" charset="0"/>
                <a:cs typeface="Times New Roman" panose="02020603050405020304" pitchFamily="18" charset="0"/>
              </a:rPr>
              <a:t> có thể được </a:t>
            </a:r>
            <a:r>
              <a:rPr lang="en-US" sz="2400" dirty="0" err="1">
                <a:solidFill>
                  <a:schemeClr val="tx1"/>
                </a:solidFill>
                <a:latin typeface="Times New Roman" panose="02020603050405020304" pitchFamily="18" charset="0"/>
                <a:cs typeface="Times New Roman" panose="02020603050405020304" pitchFamily="18" charset="0"/>
              </a:rPr>
              <a:t>phát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riêng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độc</a:t>
            </a:r>
            <a:r>
              <a:rPr lang="en-US" sz="2400" dirty="0">
                <a:solidFill>
                  <a:schemeClr val="tx1"/>
                </a:solidFill>
                <a:latin typeface="Times New Roman" panose="02020603050405020304" pitchFamily="18" charset="0"/>
                <a:cs typeface="Times New Roman" panose="02020603050405020304" pitchFamily="18" charset="0"/>
              </a:rPr>
              <a:t> lập với nhau.</a:t>
            </a:r>
          </a:p>
        </p:txBody>
      </p:sp>
      <p:sp>
        <p:nvSpPr>
          <p:cNvPr id="10" name="Content Placeholder 2"/>
          <p:cNvSpPr>
            <a:spLocks noGrp="1"/>
          </p:cNvSpPr>
          <p:nvPr/>
        </p:nvSpPr>
        <p:spPr>
          <a:xfrm>
            <a:off x="1208816" y="609600"/>
            <a:ext cx="6730667"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err="1"/>
              <a:t>Microservice</a:t>
            </a:r>
            <a:endParaRPr lang="en-US" sz="3200" dirty="0">
              <a:latin typeface="Calibri" panose="020F0502020204030204" pitchFamily="34" charset="0"/>
              <a:cs typeface="Calibri" panose="020F0502020204030204" pitchFamily="34" charset="0"/>
            </a:endParaRPr>
          </a:p>
        </p:txBody>
      </p:sp>
      <p:pic>
        <p:nvPicPr>
          <p:cNvPr id="7" name="Picture 6"/>
          <p:cNvPicPr/>
          <p:nvPr/>
        </p:nvPicPr>
        <p:blipFill rotWithShape="1">
          <a:blip r:embed="rId3">
            <a:extLst>
              <a:ext uri="{28A0092B-C50C-407E-A947-70E740481C1C}">
                <a14:useLocalDpi xmlns:a14="http://schemas.microsoft.com/office/drawing/2010/main" val="0"/>
              </a:ext>
            </a:extLst>
          </a:blip>
          <a:srcRect r="2669"/>
          <a:stretch/>
        </p:blipFill>
        <p:spPr bwMode="auto">
          <a:xfrm>
            <a:off x="4496435" y="1405575"/>
            <a:ext cx="4514215" cy="2704465"/>
          </a:xfrm>
          <a:prstGeom prst="rect">
            <a:avLst/>
          </a:prstGeom>
          <a:noFill/>
          <a:ln w="6350">
            <a:solidFill>
              <a:schemeClr val="tx1"/>
            </a:solidFill>
          </a:ln>
        </p:spPr>
      </p:pic>
    </p:spTree>
    <p:extLst>
      <p:ext uri="{BB962C8B-B14F-4D97-AF65-F5344CB8AC3E}">
        <p14:creationId xmlns:p14="http://schemas.microsoft.com/office/powerpoint/2010/main" val="3088524949"/>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2309350" y="3393469"/>
            <a:ext cx="5214599" cy="1159799"/>
          </a:xfrm>
          <a:prstGeom prst="rect">
            <a:avLst/>
          </a:prstGeom>
        </p:spPr>
        <p:txBody>
          <a:bodyPr lIns="91425" tIns="91425" rIns="91425" bIns="91425" anchor="b" anchorCtr="0">
            <a:noAutofit/>
          </a:bodyPr>
          <a:lstStyle/>
          <a:p>
            <a:r>
              <a:rPr lang="en-US" sz="4400" dirty="0" err="1">
                <a:latin typeface="Source Sans Pro" panose="020B0604020202020204" charset="0"/>
              </a:rPr>
              <a:t>Phân</a:t>
            </a:r>
            <a:r>
              <a:rPr lang="en-US" sz="4400" dirty="0">
                <a:latin typeface="Source Sans Pro" panose="020B0604020202020204" charset="0"/>
              </a:rPr>
              <a:t> </a:t>
            </a:r>
            <a:r>
              <a:rPr lang="en-US" sz="4400" dirty="0" err="1" smtClean="0">
                <a:latin typeface="Source Sans Pro" panose="020B0604020202020204" charset="0"/>
              </a:rPr>
              <a:t>tích</a:t>
            </a:r>
            <a:r>
              <a:rPr lang="en-US" sz="4400" dirty="0" smtClean="0">
                <a:latin typeface="Source Sans Pro" panose="020B0604020202020204" charset="0"/>
              </a:rPr>
              <a:t> và</a:t>
            </a:r>
            <a:r>
              <a:rPr lang="en-US" sz="4400" dirty="0">
                <a:latin typeface="Source Sans Pro" panose="020B0604020202020204" charset="0"/>
              </a:rPr>
              <a:t/>
            </a:r>
            <a:br>
              <a:rPr lang="en-US" sz="4400" dirty="0">
                <a:latin typeface="Source Sans Pro" panose="020B0604020202020204" charset="0"/>
              </a:rPr>
            </a:br>
            <a:r>
              <a:rPr lang="en-US" sz="4400" dirty="0" err="1" smtClean="0">
                <a:latin typeface="Source Sans Pro" panose="020B0604020202020204" charset="0"/>
              </a:rPr>
              <a:t>thiết</a:t>
            </a:r>
            <a:r>
              <a:rPr lang="en-US" sz="4400" dirty="0" smtClean="0">
                <a:latin typeface="Source Sans Pro" panose="020B0604020202020204" charset="0"/>
              </a:rPr>
              <a:t> </a:t>
            </a:r>
            <a:r>
              <a:rPr lang="en-US" sz="4400" dirty="0" err="1">
                <a:latin typeface="Source Sans Pro" panose="020B0604020202020204" charset="0"/>
              </a:rPr>
              <a:t>kế</a:t>
            </a:r>
            <a:r>
              <a:rPr lang="en-US" sz="4400" dirty="0">
                <a:latin typeface="Source Sans Pro" panose="020B0604020202020204" charset="0"/>
              </a:rPr>
              <a:t> </a:t>
            </a:r>
            <a:r>
              <a:rPr lang="en-US" sz="4400" dirty="0" err="1">
                <a:latin typeface="Source Sans Pro" panose="020B0604020202020204" charset="0"/>
              </a:rPr>
              <a:t>hệ</a:t>
            </a:r>
            <a:r>
              <a:rPr lang="en-US" sz="4400" dirty="0">
                <a:latin typeface="Source Sans Pro" panose="020B0604020202020204" charset="0"/>
              </a:rPr>
              <a:t> </a:t>
            </a:r>
            <a:r>
              <a:rPr lang="en-US" sz="4400" dirty="0" err="1">
                <a:latin typeface="Source Sans Pro" panose="020B0604020202020204" charset="0"/>
              </a:rPr>
              <a:t>thống</a:t>
            </a:r>
            <a:endParaRPr lang="en-US" sz="4400" dirty="0">
              <a:latin typeface="Source Sans Pro" panose="020B0604020202020204" charset="0"/>
            </a:endParaRPr>
          </a:p>
        </p:txBody>
      </p:sp>
      <p:sp>
        <p:nvSpPr>
          <p:cNvPr id="475" name="Shape 475"/>
          <p:cNvSpPr txBox="1"/>
          <p:nvPr/>
        </p:nvSpPr>
        <p:spPr>
          <a:xfrm>
            <a:off x="7416725" y="3661925"/>
            <a:ext cx="1760399" cy="1204800"/>
          </a:xfrm>
          <a:prstGeom prst="rect">
            <a:avLst/>
          </a:prstGeom>
          <a:noFill/>
          <a:ln>
            <a:noFill/>
          </a:ln>
        </p:spPr>
        <p:txBody>
          <a:bodyPr lIns="91425" tIns="91425" rIns="91425" bIns="91425" anchor="b" anchorCtr="0">
            <a:noAutofit/>
          </a:bodyPr>
          <a:lstStyle/>
          <a:p>
            <a:pPr lvl="0" algn="ctr" rtl="0">
              <a:spcBef>
                <a:spcPts val="0"/>
              </a:spcBef>
              <a:buNone/>
            </a:pPr>
            <a:r>
              <a:rPr lang="en" sz="12000" b="1" dirty="0" smtClean="0">
                <a:solidFill>
                  <a:srgbClr val="3C78D8"/>
                </a:solidFill>
                <a:latin typeface="Oswald"/>
                <a:ea typeface="Oswald"/>
                <a:cs typeface="Oswald"/>
                <a:sym typeface="Oswald"/>
              </a:rPr>
              <a:t>3</a:t>
            </a:r>
            <a:endParaRPr lang="en" sz="12000" b="1" dirty="0">
              <a:solidFill>
                <a:srgbClr val="3C78D8"/>
              </a:solidFill>
              <a:latin typeface="Oswald"/>
              <a:ea typeface="Oswald"/>
              <a:cs typeface="Oswald"/>
              <a:sym typeface="Oswald"/>
            </a:endParaRPr>
          </a:p>
        </p:txBody>
      </p:sp>
      <p:grpSp>
        <p:nvGrpSpPr>
          <p:cNvPr id="5" name="Group 4"/>
          <p:cNvGrpSpPr/>
          <p:nvPr/>
        </p:nvGrpSpPr>
        <p:grpSpPr>
          <a:xfrm>
            <a:off x="325515" y="951164"/>
            <a:ext cx="1552882" cy="1252728"/>
            <a:chOff x="7090849" y="3109545"/>
            <a:chExt cx="1552882" cy="1252728"/>
          </a:xfrm>
        </p:grpSpPr>
        <p:sp>
          <p:nvSpPr>
            <p:cNvPr id="6" name="Shape 537"/>
            <p:cNvSpPr/>
            <p:nvPr/>
          </p:nvSpPr>
          <p:spPr>
            <a:xfrm rot="5400000">
              <a:off x="7235150" y="3109545"/>
              <a:ext cx="1252728" cy="1252728"/>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7" name="Picture 4" descr="Káº¿t quáº£ hÃ¬nh áº£nh cho icon ide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849" y="3117344"/>
              <a:ext cx="1552882" cy="1237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1818975" y="760484"/>
            <a:ext cx="1435608" cy="1435608"/>
            <a:chOff x="8585568" y="2654235"/>
            <a:chExt cx="1709928" cy="1709928"/>
          </a:xfrm>
        </p:grpSpPr>
        <p:sp>
          <p:nvSpPr>
            <p:cNvPr id="9"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10" name="Picture 6" descr="Káº¿t quáº£ hÃ¬nh áº£nh cho icon technolog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818975" y="2304233"/>
            <a:ext cx="1709928" cy="1709928"/>
            <a:chOff x="8584309" y="4462614"/>
            <a:chExt cx="1709928" cy="1709928"/>
          </a:xfrm>
        </p:grpSpPr>
        <p:sp>
          <p:nvSpPr>
            <p:cNvPr id="15"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16" name="Picture 20" descr="Káº¿t quáº£ hÃ¬nh áº£nh cho icon deplo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652696" y="2304233"/>
            <a:ext cx="1069848" cy="1069848"/>
            <a:chOff x="6776029" y="4462613"/>
            <a:chExt cx="1709928" cy="1709928"/>
          </a:xfrm>
        </p:grpSpPr>
        <p:sp>
          <p:nvSpPr>
            <p:cNvPr id="19"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20" name="Picture 8" descr="Káº¿t quáº£ hÃ¬nh áº£nh cho icon syste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7616375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746085"/>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486" name="Shape 486"/>
          <p:cNvSpPr txBox="1">
            <a:spLocks noGrp="1"/>
          </p:cNvSpPr>
          <p:nvPr>
            <p:ph type="body" idx="1"/>
          </p:nvPr>
        </p:nvSpPr>
        <p:spPr>
          <a:xfrm>
            <a:off x="546430" y="1650473"/>
            <a:ext cx="3306379" cy="2243433"/>
          </a:xfrm>
          <a:prstGeom prst="rect">
            <a:avLst/>
          </a:prstGeom>
        </p:spPr>
        <p:txBody>
          <a:bodyPr lIns="91425" tIns="91425" rIns="91425" bIns="91425" anchor="t" anchorCtr="0">
            <a:noAutofit/>
          </a:bodyPr>
          <a:lstStyle/>
          <a:p>
            <a:pPr algn="just">
              <a:buNone/>
            </a:pPr>
            <a:r>
              <a:rPr lang="en-US" sz="2400" dirty="0" err="1" smtClean="0">
                <a:solidFill>
                  <a:schemeClr val="tx1"/>
                </a:solidFill>
                <a:latin typeface="Times New Roman" panose="02020603050405020304" pitchFamily="18" charset="0"/>
                <a:cs typeface="Times New Roman" panose="02020603050405020304" pitchFamily="18" charset="0"/>
              </a:rPr>
              <a:t>Danh</a:t>
            </a:r>
            <a:r>
              <a:rPr lang="en-US" sz="2400" dirty="0" smtClean="0">
                <a:solidFill>
                  <a:schemeClr val="tx1"/>
                </a:solidFill>
                <a:latin typeface="Times New Roman" panose="02020603050405020304" pitchFamily="18" charset="0"/>
                <a:cs typeface="Times New Roman" panose="02020603050405020304" pitchFamily="18" charset="0"/>
              </a:rPr>
              <a:t> sách </a:t>
            </a:r>
            <a:r>
              <a:rPr lang="en-US" sz="2400" dirty="0" err="1" smtClean="0">
                <a:solidFill>
                  <a:schemeClr val="tx1"/>
                </a:solidFill>
                <a:latin typeface="Times New Roman" panose="02020603050405020304" pitchFamily="18" charset="0"/>
                <a:cs typeface="Times New Roman" panose="02020603050405020304" pitchFamily="18" charset="0"/>
              </a:rPr>
              <a:t>tác</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nhân</a:t>
            </a:r>
            <a:r>
              <a:rPr lang="en-US" sz="2400" dirty="0" smtClean="0">
                <a:solidFill>
                  <a:schemeClr val="tx1"/>
                </a:solidFill>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smtClean="0">
                <a:solidFill>
                  <a:schemeClr val="tx1"/>
                </a:solidFill>
                <a:latin typeface="Times New Roman" panose="02020603050405020304" pitchFamily="18" charset="0"/>
                <a:cs typeface="Times New Roman" panose="02020603050405020304" pitchFamily="18" charset="0"/>
              </a:rPr>
              <a:t>Client</a:t>
            </a:r>
          </a:p>
          <a:p>
            <a:pPr marL="342900" indent="-342900" algn="just">
              <a:buFont typeface="Arial" panose="020B0604020202020204" pitchFamily="34" charset="0"/>
              <a:buChar char="•"/>
            </a:pPr>
            <a:r>
              <a:rPr lang="en-US" sz="2400" dirty="0" smtClean="0">
                <a:solidFill>
                  <a:schemeClr val="tx1"/>
                </a:solidFill>
                <a:latin typeface="Times New Roman" panose="02020603050405020304" pitchFamily="18" charset="0"/>
                <a:cs typeface="Times New Roman" panose="02020603050405020304" pitchFamily="18" charset="0"/>
              </a:rPr>
              <a:t>Admin</a:t>
            </a:r>
          </a:p>
          <a:p>
            <a:pPr marL="342900" indent="-342900" algn="just">
              <a:buFont typeface="Arial" panose="020B0604020202020204" pitchFamily="34" charset="0"/>
              <a:buChar char="•"/>
            </a:pPr>
            <a:endParaRPr lang="en-US" dirty="0">
              <a:solidFill>
                <a:schemeClr val="tx1"/>
              </a:solidFill>
            </a:endParaRPr>
          </a:p>
        </p:txBody>
      </p:sp>
      <p:sp>
        <p:nvSpPr>
          <p:cNvPr id="10" name="Content Placeholder 2"/>
          <p:cNvSpPr>
            <a:spLocks noGrp="1"/>
          </p:cNvSpPr>
          <p:nvPr/>
        </p:nvSpPr>
        <p:spPr>
          <a:xfrm>
            <a:off x="724817" y="752429"/>
            <a:ext cx="3401667" cy="75027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400" dirty="0" err="1"/>
              <a:t>Biểu</a:t>
            </a:r>
            <a:r>
              <a:rPr lang="en-US" sz="2400" dirty="0"/>
              <a:t> đồ ca </a:t>
            </a:r>
            <a:r>
              <a:rPr lang="en-US" sz="2400" dirty="0" err="1"/>
              <a:t>sử</a:t>
            </a:r>
            <a:r>
              <a:rPr lang="en-US" sz="2400" dirty="0"/>
              <a:t> </a:t>
            </a:r>
            <a:r>
              <a:rPr lang="en-US" sz="2400" dirty="0" err="1"/>
              <a:t>dụng</a:t>
            </a:r>
            <a:r>
              <a:rPr lang="en-US" sz="2400" dirty="0"/>
              <a:t> tổng </a:t>
            </a:r>
            <a:r>
              <a:rPr lang="en-US" sz="2400" dirty="0" err="1"/>
              <a:t>quát</a:t>
            </a:r>
            <a:endParaRPr lang="en-US" sz="4000" dirty="0">
              <a:latin typeface="Calibri" panose="020F0502020204030204" pitchFamily="34" charset="0"/>
              <a:cs typeface="Calibri" panose="020F0502020204030204" pitchFamily="34" charset="0"/>
            </a:endParaRPr>
          </a:p>
        </p:txBody>
      </p:sp>
      <p:sp>
        <p:nvSpPr>
          <p:cNvPr id="2" name="Rectangle 2"/>
          <p:cNvSpPr>
            <a:spLocks noChangeArrowheads="1"/>
          </p:cNvSpPr>
          <p:nvPr/>
        </p:nvSpPr>
        <p:spPr bwMode="auto">
          <a:xfrm>
            <a:off x="4519748" y="53993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4047072393"/>
              </p:ext>
            </p:extLst>
          </p:nvPr>
        </p:nvGraphicFramePr>
        <p:xfrm>
          <a:off x="5009383" y="704988"/>
          <a:ext cx="3818635" cy="4324299"/>
        </p:xfrm>
        <a:graphic>
          <a:graphicData uri="http://schemas.openxmlformats.org/presentationml/2006/ole">
            <mc:AlternateContent xmlns:mc="http://schemas.openxmlformats.org/markup-compatibility/2006">
              <mc:Choice xmlns:v="urn:schemas-microsoft-com:vml" Requires="v">
                <p:oleObj spid="_x0000_s1117" name="Visio" r:id="rId4" imgW="4171987" imgH="4724464" progId="Visio.Drawing.15">
                  <p:embed/>
                </p:oleObj>
              </mc:Choice>
              <mc:Fallback>
                <p:oleObj name="Visio" r:id="rId4" imgW="4171987" imgH="4724464" progId="Visio.Drawing.15">
                  <p:embed/>
                  <p:pic>
                    <p:nvPicPr>
                      <p:cNvPr id="0" name="Object 1"/>
                      <p:cNvPicPr>
                        <a:picLocks noChangeAspect="1" noChangeArrowheads="1"/>
                      </p:cNvPicPr>
                      <p:nvPr/>
                    </p:nvPicPr>
                    <p:blipFill>
                      <a:blip r:embed="rId5"/>
                      <a:srcRect/>
                      <a:stretch>
                        <a:fillRect/>
                      </a:stretch>
                    </p:blipFill>
                    <p:spPr bwMode="auto">
                      <a:xfrm>
                        <a:off x="5009383" y="704988"/>
                        <a:ext cx="3818635" cy="4324299"/>
                      </a:xfrm>
                      <a:prstGeom prst="rect">
                        <a:avLst/>
                      </a:prstGeom>
                      <a:solidFill>
                        <a:schemeClr val="bg1"/>
                      </a:solidFill>
                      <a:ln w="12700">
                        <a:solidFill>
                          <a:schemeClr val="tx1"/>
                        </a:solidFill>
                      </a:ln>
                    </p:spPr>
                  </p:pic>
                </p:oleObj>
              </mc:Fallback>
            </mc:AlternateContent>
          </a:graphicData>
        </a:graphic>
      </p:graphicFrame>
    </p:spTree>
    <p:extLst>
      <p:ext uri="{BB962C8B-B14F-4D97-AF65-F5344CB8AC3E}">
        <p14:creationId xmlns:p14="http://schemas.microsoft.com/office/powerpoint/2010/main" val="261246393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down)">
                                      <p:cBhvr>
                                        <p:cTn id="7" dur="500"/>
                                        <p:tgtEl>
                                          <p:spTgt spid="48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486">
                                            <p:txEl>
                                              <p:pRg st="0" end="0"/>
                                            </p:txEl>
                                          </p:spTgt>
                                        </p:tgtEl>
                                        <p:attrNameLst>
                                          <p:attrName>style.visibility</p:attrName>
                                        </p:attrNameLst>
                                      </p:cBhvr>
                                      <p:to>
                                        <p:strVal val="visible"/>
                                      </p:to>
                                    </p:set>
                                    <p:animEffect transition="in" filter="wipe(down)">
                                      <p:cBhvr>
                                        <p:cTn id="18" dur="500"/>
                                        <p:tgtEl>
                                          <p:spTgt spid="486">
                                            <p:txEl>
                                              <p:pRg st="0" end="0"/>
                                            </p:txEl>
                                          </p:spTgt>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486">
                                            <p:txEl>
                                              <p:pRg st="1" end="1"/>
                                            </p:txEl>
                                          </p:spTgt>
                                        </p:tgtEl>
                                        <p:attrNameLst>
                                          <p:attrName>style.visibility</p:attrName>
                                        </p:attrNameLst>
                                      </p:cBhvr>
                                      <p:to>
                                        <p:strVal val="visible"/>
                                      </p:to>
                                    </p:set>
                                    <p:animEffect transition="in" filter="wipe(down)">
                                      <p:cBhvr>
                                        <p:cTn id="22" dur="500"/>
                                        <p:tgtEl>
                                          <p:spTgt spid="486">
                                            <p:txEl>
                                              <p:pRg st="1" end="1"/>
                                            </p:txEl>
                                          </p:spTgt>
                                        </p:tgtEl>
                                      </p:cBhvr>
                                    </p:animEffect>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486">
                                            <p:txEl>
                                              <p:pRg st="2" end="2"/>
                                            </p:txEl>
                                          </p:spTgt>
                                        </p:tgtEl>
                                        <p:attrNameLst>
                                          <p:attrName>style.visibility</p:attrName>
                                        </p:attrNameLst>
                                      </p:cBhvr>
                                      <p:to>
                                        <p:strVal val="visible"/>
                                      </p:to>
                                    </p:set>
                                    <p:animEffect transition="in" filter="wipe(down)">
                                      <p:cBhvr>
                                        <p:cTn id="26" dur="500"/>
                                        <p:tgtEl>
                                          <p:spTgt spid="48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486" grpId="0" build="p"/>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687961"/>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486" name="Shape 486"/>
          <p:cNvSpPr txBox="1">
            <a:spLocks noGrp="1"/>
          </p:cNvSpPr>
          <p:nvPr>
            <p:ph type="body" idx="1"/>
          </p:nvPr>
        </p:nvSpPr>
        <p:spPr>
          <a:xfrm>
            <a:off x="196926" y="1196055"/>
            <a:ext cx="4488090" cy="2956370"/>
          </a:xfrm>
          <a:prstGeom prst="rect">
            <a:avLst/>
          </a:prstGeom>
        </p:spPr>
        <p:txBody>
          <a:bodyPr lIns="91425" tIns="91425" rIns="91425" bIns="91425" anchor="t" anchorCtr="0">
            <a:noAutofit/>
          </a:bodyPr>
          <a:lstStyle/>
          <a:p>
            <a:pPr>
              <a:buNone/>
            </a:pPr>
            <a:r>
              <a:rPr lang="en-US" sz="2400" dirty="0" err="1">
                <a:solidFill>
                  <a:schemeClr val="tx1"/>
                </a:solidFill>
                <a:latin typeface="Times New Roman" panose="02020603050405020304" pitchFamily="18" charset="0"/>
                <a:cs typeface="Times New Roman" panose="02020603050405020304" pitchFamily="18" charset="0"/>
              </a:rPr>
              <a:t>Hệ</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thống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sẽ</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gồm</a:t>
            </a:r>
            <a:r>
              <a:rPr lang="en-US" sz="2400" dirty="0">
                <a:solidFill>
                  <a:schemeClr val="tx1"/>
                </a:solidFill>
                <a:latin typeface="Times New Roman" panose="02020603050405020304" pitchFamily="18" charset="0"/>
                <a:cs typeface="Times New Roman" panose="02020603050405020304" pitchFamily="18" charset="0"/>
              </a:rPr>
              <a:t> các dịch vụ </a:t>
            </a:r>
            <a:r>
              <a:rPr lang="en-US" sz="2400" dirty="0" err="1" smtClean="0">
                <a:solidFill>
                  <a:schemeClr val="tx1"/>
                </a:solidFill>
                <a:latin typeface="Times New Roman" panose="02020603050405020304" pitchFamily="18" charset="0"/>
                <a:cs typeface="Times New Roman" panose="02020603050405020304" pitchFamily="18" charset="0"/>
              </a:rPr>
              <a:t>sau</a:t>
            </a:r>
            <a:r>
              <a:rPr lang="en-US" sz="2400" dirty="0" smtClean="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latin typeface="Times New Roman" panose="02020603050405020304" pitchFamily="18" charset="0"/>
              <a:cs typeface="Times New Roman" panose="02020603050405020304" pitchFamily="18" charset="0"/>
            </a:endParaRPr>
          </a:p>
          <a:p>
            <a:pPr marL="514350" lvl="0" indent="-342900">
              <a:buFont typeface="Arial" panose="020B0604020202020204" pitchFamily="34" charset="0"/>
              <a:buChar char="•"/>
            </a:pPr>
            <a:r>
              <a:rPr lang="en-US" sz="2400" dirty="0" err="1">
                <a:solidFill>
                  <a:schemeClr val="tx1"/>
                </a:solidFill>
                <a:latin typeface="Times New Roman" panose="02020603050405020304" pitchFamily="18" charset="0"/>
                <a:cs typeface="Times New Roman" panose="02020603050405020304" pitchFamily="18" charset="0"/>
              </a:rPr>
              <a:t>IoT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service</a:t>
            </a:r>
          </a:p>
          <a:p>
            <a:pPr marL="514350" lvl="0" indent="-342900">
              <a:buFont typeface="Arial" panose="020B0604020202020204" pitchFamily="34" charset="0"/>
              <a:buChar char="•"/>
            </a:pPr>
            <a:r>
              <a:rPr lang="en-US" sz="2400" dirty="0" smtClean="0">
                <a:solidFill>
                  <a:schemeClr val="tx1"/>
                </a:solidFill>
                <a:latin typeface="Times New Roman" panose="02020603050405020304" pitchFamily="18" charset="0"/>
                <a:cs typeface="Times New Roman" panose="02020603050405020304" pitchFamily="18" charset="0"/>
              </a:rPr>
              <a:t>Map </a:t>
            </a:r>
            <a:r>
              <a:rPr lang="en-US" sz="2400" dirty="0">
                <a:solidFill>
                  <a:schemeClr val="tx1"/>
                </a:solidFill>
                <a:latin typeface="Times New Roman" panose="02020603050405020304" pitchFamily="18" charset="0"/>
                <a:cs typeface="Times New Roman" panose="02020603050405020304" pitchFamily="18" charset="0"/>
              </a:rPr>
              <a:t>service</a:t>
            </a:r>
          </a:p>
          <a:p>
            <a:pPr marL="514350" lvl="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Web </a:t>
            </a:r>
            <a:r>
              <a:rPr lang="en-US" sz="2400" dirty="0" smtClean="0">
                <a:solidFill>
                  <a:schemeClr val="tx1"/>
                </a:solidFill>
                <a:latin typeface="Times New Roman" panose="02020603050405020304" pitchFamily="18" charset="0"/>
                <a:cs typeface="Times New Roman" panose="02020603050405020304" pitchFamily="18" charset="0"/>
              </a:rPr>
              <a:t>service</a:t>
            </a:r>
            <a:endParaRPr lang="en-US" sz="2400" dirty="0">
              <a:solidFill>
                <a:schemeClr val="tx1"/>
              </a:solidFill>
              <a:latin typeface="Times New Roman" panose="02020603050405020304" pitchFamily="18" charset="0"/>
              <a:cs typeface="Times New Roman" panose="02020603050405020304" pitchFamily="18" charset="0"/>
            </a:endParaRPr>
          </a:p>
          <a:p>
            <a:pPr marL="514350" lvl="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Search </a:t>
            </a:r>
            <a:r>
              <a:rPr lang="en-US" sz="2400" dirty="0" smtClean="0">
                <a:solidFill>
                  <a:schemeClr val="tx1"/>
                </a:solidFill>
                <a:latin typeface="Times New Roman" panose="02020603050405020304" pitchFamily="18" charset="0"/>
                <a:cs typeface="Times New Roman" panose="02020603050405020304" pitchFamily="18" charset="0"/>
              </a:rPr>
              <a:t>service</a:t>
            </a:r>
          </a:p>
          <a:p>
            <a:pPr marL="514350" lvl="0" indent="-342900">
              <a:buFont typeface="Arial" panose="020B0604020202020204" pitchFamily="34" charset="0"/>
              <a:buChar char="•"/>
            </a:pPr>
            <a:r>
              <a:rPr lang="en-US" sz="2400" dirty="0" err="1" smtClean="0">
                <a:solidFill>
                  <a:schemeClr val="tx1"/>
                </a:solidFill>
                <a:latin typeface="Times New Roman" panose="02020603050405020304" pitchFamily="18" charset="0"/>
                <a:cs typeface="Times New Roman" panose="02020603050405020304" pitchFamily="18" charset="0"/>
              </a:rPr>
              <a:t>Config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service</a:t>
            </a:r>
            <a:endParaRPr lang="en-US" sz="2400" dirty="0">
              <a:solidFill>
                <a:schemeClr val="tx1"/>
              </a:solidFill>
              <a:latin typeface="Times New Roman" panose="02020603050405020304" pitchFamily="18" charset="0"/>
              <a:cs typeface="Times New Roman" panose="02020603050405020304" pitchFamily="18" charset="0"/>
            </a:endParaRPr>
          </a:p>
          <a:p>
            <a:pPr marL="51435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Discovery </a:t>
            </a:r>
            <a:r>
              <a:rPr lang="en-US" sz="2400" dirty="0" smtClean="0">
                <a:solidFill>
                  <a:schemeClr val="tx1"/>
                </a:solidFill>
                <a:latin typeface="Times New Roman" panose="02020603050405020304" pitchFamily="18" charset="0"/>
                <a:cs typeface="Times New Roman" panose="02020603050405020304" pitchFamily="18" charset="0"/>
              </a:rPr>
              <a:t>service</a:t>
            </a:r>
          </a:p>
          <a:p>
            <a:pPr marL="514350" lvl="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API </a:t>
            </a:r>
            <a:r>
              <a:rPr lang="en-US" sz="2400" dirty="0" smtClean="0">
                <a:solidFill>
                  <a:schemeClr val="tx1"/>
                </a:solidFill>
                <a:latin typeface="Times New Roman" panose="02020603050405020304" pitchFamily="18" charset="0"/>
                <a:cs typeface="Times New Roman" panose="02020603050405020304" pitchFamily="18" charset="0"/>
              </a:rPr>
              <a:t>gateway</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0" name="Content Placeholder 2"/>
          <p:cNvSpPr>
            <a:spLocks noGrp="1"/>
          </p:cNvSpPr>
          <p:nvPr/>
        </p:nvSpPr>
        <p:spPr>
          <a:xfrm>
            <a:off x="330490" y="626316"/>
            <a:ext cx="3696942"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smtClean="0"/>
              <a:t>Kiến trúc </a:t>
            </a:r>
            <a:r>
              <a:rPr lang="en-US" sz="2800" dirty="0" err="1" smtClean="0"/>
              <a:t>microservice</a:t>
            </a:r>
            <a:endParaRPr lang="en-US" sz="4400" dirty="0">
              <a:latin typeface="Calibri" panose="020F0502020204030204" pitchFamily="34" charset="0"/>
              <a:cs typeface="Calibri" panose="020F0502020204030204"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45761021"/>
              </p:ext>
            </p:extLst>
          </p:nvPr>
        </p:nvGraphicFramePr>
        <p:xfrm>
          <a:off x="4581144" y="887402"/>
          <a:ext cx="4466571" cy="4008082"/>
        </p:xfrm>
        <a:graphic>
          <a:graphicData uri="http://schemas.openxmlformats.org/presentationml/2006/ole">
            <mc:AlternateContent xmlns:mc="http://schemas.openxmlformats.org/markup-compatibility/2006">
              <mc:Choice xmlns:v="urn:schemas-microsoft-com:vml" Requires="v">
                <p:oleObj spid="_x0000_s6237" name="Visio" r:id="rId4" imgW="7905804" imgH="7096129" progId="Visio.Drawing.15">
                  <p:embed/>
                </p:oleObj>
              </mc:Choice>
              <mc:Fallback>
                <p:oleObj name="Visio" r:id="rId4" imgW="7905804" imgH="7096129" progId="Visio.Drawing.15">
                  <p:embed/>
                  <p:pic>
                    <p:nvPicPr>
                      <p:cNvPr id="0" name="Object 1"/>
                      <p:cNvPicPr>
                        <a:picLocks noChangeAspect="1" noChangeArrowheads="1"/>
                      </p:cNvPicPr>
                      <p:nvPr/>
                    </p:nvPicPr>
                    <p:blipFill>
                      <a:blip r:embed="rId5"/>
                      <a:srcRect/>
                      <a:stretch>
                        <a:fillRect/>
                      </a:stretch>
                    </p:blipFill>
                    <p:spPr bwMode="auto">
                      <a:xfrm>
                        <a:off x="4581144" y="887402"/>
                        <a:ext cx="4466571" cy="4008082"/>
                      </a:xfrm>
                      <a:prstGeom prst="rect">
                        <a:avLst/>
                      </a:prstGeom>
                      <a:solidFill>
                        <a:schemeClr val="bg1"/>
                      </a:solidFill>
                      <a:ln>
                        <a:solidFill>
                          <a:schemeClr val="tx1"/>
                        </a:solidFill>
                      </a:ln>
                    </p:spPr>
                  </p:pic>
                </p:oleObj>
              </mc:Fallback>
            </mc:AlternateContent>
          </a:graphicData>
        </a:graphic>
      </p:graphicFrame>
    </p:spTree>
    <p:extLst>
      <p:ext uri="{BB962C8B-B14F-4D97-AF65-F5344CB8AC3E}">
        <p14:creationId xmlns:p14="http://schemas.microsoft.com/office/powerpoint/2010/main" val="1732809797"/>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746085"/>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10" name="Content Placeholder 2"/>
          <p:cNvSpPr>
            <a:spLocks noGrp="1"/>
          </p:cNvSpPr>
          <p:nvPr/>
        </p:nvSpPr>
        <p:spPr>
          <a:xfrm>
            <a:off x="1341783" y="694714"/>
            <a:ext cx="6730667" cy="55884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err="1"/>
              <a:t>Thiết</a:t>
            </a:r>
            <a:r>
              <a:rPr lang="en-US" sz="2800" dirty="0"/>
              <a:t> </a:t>
            </a:r>
            <a:r>
              <a:rPr lang="en-US" sz="2800" dirty="0" err="1"/>
              <a:t>kế</a:t>
            </a:r>
            <a:r>
              <a:rPr lang="en-US" sz="2800" dirty="0"/>
              <a:t> </a:t>
            </a:r>
            <a:r>
              <a:rPr lang="en-US" sz="2800" dirty="0" err="1"/>
              <a:t>thiết</a:t>
            </a:r>
            <a:r>
              <a:rPr lang="en-US" sz="2800" dirty="0"/>
              <a:t> bị</a:t>
            </a:r>
            <a:endParaRPr lang="en-US" sz="4400" dirty="0">
              <a:latin typeface="Calibri" panose="020F0502020204030204" pitchFamily="34" charset="0"/>
              <a:cs typeface="Calibri" panose="020F0502020204030204" pitchFamily="34" charset="0"/>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11065" r="22895"/>
          <a:stretch/>
        </p:blipFill>
        <p:spPr bwMode="auto">
          <a:xfrm>
            <a:off x="5051019" y="1403702"/>
            <a:ext cx="4018280" cy="2930525"/>
          </a:xfrm>
          <a:prstGeom prst="rect">
            <a:avLst/>
          </a:prstGeom>
          <a:ln>
            <a:noFill/>
          </a:ln>
          <a:extLst>
            <a:ext uri="{53640926-AAD7-44D8-BBD7-CCE9431645EC}">
              <a14:shadowObscured xmlns:a14="http://schemas.microsoft.com/office/drawing/2010/main"/>
            </a:ext>
          </a:extLst>
        </p:spPr>
      </p:pic>
      <p:graphicFrame>
        <p:nvGraphicFramePr>
          <p:cNvPr id="2" name="Table 1"/>
          <p:cNvGraphicFramePr>
            <a:graphicFrameLocks noGrp="1"/>
          </p:cNvGraphicFramePr>
          <p:nvPr>
            <p:extLst>
              <p:ext uri="{D42A27DB-BD31-4B8C-83A1-F6EECF244321}">
                <p14:modId xmlns:p14="http://schemas.microsoft.com/office/powerpoint/2010/main" val="3692697174"/>
              </p:ext>
            </p:extLst>
          </p:nvPr>
        </p:nvGraphicFramePr>
        <p:xfrm>
          <a:off x="41096" y="1304925"/>
          <a:ext cx="4944746" cy="3210059"/>
        </p:xfrm>
        <a:graphic>
          <a:graphicData uri="http://schemas.openxmlformats.org/drawingml/2006/table">
            <a:tbl>
              <a:tblPr firstRow="1" firstCol="1" bandRow="1">
                <a:tableStyleId>{9064341A-4EE2-4885-B17D-4086B769AF5B}</a:tableStyleId>
              </a:tblPr>
              <a:tblGrid>
                <a:gridCol w="575353">
                  <a:extLst>
                    <a:ext uri="{9D8B030D-6E8A-4147-A177-3AD203B41FA5}">
                      <a16:colId xmlns:a16="http://schemas.microsoft.com/office/drawing/2014/main" val="2682695306"/>
                    </a:ext>
                  </a:extLst>
                </a:gridCol>
                <a:gridCol w="2208944">
                  <a:extLst>
                    <a:ext uri="{9D8B030D-6E8A-4147-A177-3AD203B41FA5}">
                      <a16:colId xmlns:a16="http://schemas.microsoft.com/office/drawing/2014/main" val="2933033141"/>
                    </a:ext>
                  </a:extLst>
                </a:gridCol>
                <a:gridCol w="2160449">
                  <a:extLst>
                    <a:ext uri="{9D8B030D-6E8A-4147-A177-3AD203B41FA5}">
                      <a16:colId xmlns:a16="http://schemas.microsoft.com/office/drawing/2014/main" val="3384008014"/>
                    </a:ext>
                  </a:extLst>
                </a:gridCol>
              </a:tblGrid>
              <a:tr h="338940">
                <a:tc>
                  <a:txBody>
                    <a:bodyPr/>
                    <a:lstStyle/>
                    <a:p>
                      <a:pPr indent="0" algn="ctr">
                        <a:lnSpc>
                          <a:spcPct val="100000"/>
                        </a:lnSpc>
                        <a:spcAft>
                          <a:spcPts val="600"/>
                        </a:spcAft>
                      </a:pPr>
                      <a:r>
                        <a:rPr lang="en-US" sz="1800" b="1" dirty="0">
                          <a:effectLst/>
                          <a:latin typeface="Times New Roman" panose="02020603050405020304" pitchFamily="18" charset="0"/>
                          <a:cs typeface="Times New Roman" panose="02020603050405020304" pitchFamily="18" charset="0"/>
                        </a:rPr>
                        <a:t>STT</a:t>
                      </a:r>
                      <a:endPar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ctr">
                        <a:lnSpc>
                          <a:spcPct val="100000"/>
                        </a:lnSpc>
                        <a:spcAft>
                          <a:spcPts val="600"/>
                        </a:spcAft>
                      </a:pPr>
                      <a:r>
                        <a:rPr lang="en-US" sz="1800" b="1" dirty="0">
                          <a:effectLst/>
                          <a:latin typeface="Times New Roman" panose="02020603050405020304" pitchFamily="18" charset="0"/>
                          <a:cs typeface="Times New Roman" panose="02020603050405020304" pitchFamily="18" charset="0"/>
                        </a:rPr>
                        <a:t>Tên </a:t>
                      </a:r>
                      <a:r>
                        <a:rPr lang="en-US" sz="1800" b="1" dirty="0" err="1">
                          <a:effectLst/>
                          <a:latin typeface="Times New Roman" panose="02020603050405020304" pitchFamily="18" charset="0"/>
                          <a:cs typeface="Times New Roman" panose="02020603050405020304" pitchFamily="18" charset="0"/>
                        </a:rPr>
                        <a:t>thiết</a:t>
                      </a:r>
                      <a:r>
                        <a:rPr lang="en-US" sz="1800" b="1" dirty="0">
                          <a:effectLst/>
                          <a:latin typeface="Times New Roman" panose="02020603050405020304" pitchFamily="18" charset="0"/>
                          <a:cs typeface="Times New Roman" panose="02020603050405020304" pitchFamily="18" charset="0"/>
                        </a:rPr>
                        <a:t> bị</a:t>
                      </a:r>
                      <a:endPar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ctr">
                        <a:lnSpc>
                          <a:spcPct val="100000"/>
                        </a:lnSpc>
                        <a:spcAft>
                          <a:spcPts val="600"/>
                        </a:spcAft>
                      </a:pPr>
                      <a:r>
                        <a:rPr lang="en-US" sz="1800" b="1" dirty="0">
                          <a:effectLst/>
                          <a:latin typeface="Times New Roman" panose="02020603050405020304" pitchFamily="18" charset="0"/>
                          <a:cs typeface="Times New Roman" panose="02020603050405020304" pitchFamily="18" charset="0"/>
                        </a:rPr>
                        <a:t>Thông số </a:t>
                      </a:r>
                      <a:r>
                        <a:rPr lang="en-US" sz="1800" b="1" dirty="0" err="1">
                          <a:effectLst/>
                          <a:latin typeface="Times New Roman" panose="02020603050405020304" pitchFamily="18" charset="0"/>
                          <a:cs typeface="Times New Roman" panose="02020603050405020304" pitchFamily="18" charset="0"/>
                        </a:rPr>
                        <a:t>hoạt</a:t>
                      </a:r>
                      <a:r>
                        <a:rPr lang="en-US" sz="1800" b="1" dirty="0">
                          <a:effectLst/>
                          <a:latin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cs typeface="Times New Roman" panose="02020603050405020304" pitchFamily="18" charset="0"/>
                        </a:rPr>
                        <a:t>động</a:t>
                      </a:r>
                      <a:endPar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2914497842"/>
                  </a:ext>
                </a:extLst>
              </a:tr>
              <a:tr h="355379">
                <a:tc>
                  <a:txBody>
                    <a:bodyPr/>
                    <a:lstStyle/>
                    <a:p>
                      <a:pPr indent="0" algn="ctr">
                        <a:lnSpc>
                          <a:spcPct val="100000"/>
                        </a:lnSpc>
                        <a:spcAft>
                          <a:spcPts val="0"/>
                        </a:spcAft>
                      </a:pPr>
                      <a:r>
                        <a:rPr lang="en-US" sz="1800" dirty="0">
                          <a:effectLst/>
                          <a:latin typeface="Times New Roman" panose="02020603050405020304" pitchFamily="18" charset="0"/>
                          <a:cs typeface="Times New Roman" panose="02020603050405020304" pitchFamily="18" charset="0"/>
                        </a:rPr>
                        <a:t>1</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err="1">
                          <a:effectLst/>
                          <a:latin typeface="Times New Roman" panose="02020603050405020304" pitchFamily="18" charset="0"/>
                          <a:cs typeface="Times New Roman" panose="02020603050405020304" pitchFamily="18" charset="0"/>
                        </a:rPr>
                        <a:t>NodeMCU</a:t>
                      </a:r>
                      <a:r>
                        <a:rPr lang="en-US" sz="1800" dirty="0">
                          <a:effectLst/>
                          <a:latin typeface="Times New Roman" panose="02020603050405020304" pitchFamily="18" charset="0"/>
                          <a:cs typeface="Times New Roman" panose="02020603050405020304" pitchFamily="18" charset="0"/>
                        </a:rPr>
                        <a:t> ESP8266</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5V, 0.2 - 100 mA</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807154509"/>
                  </a:ext>
                </a:extLst>
              </a:tr>
              <a:tr h="636998">
                <a:tc>
                  <a:txBody>
                    <a:bodyPr/>
                    <a:lstStyle/>
                    <a:p>
                      <a:pPr indent="0" algn="ctr">
                        <a:lnSpc>
                          <a:spcPct val="100000"/>
                        </a:lnSpc>
                        <a:spcAft>
                          <a:spcPts val="0"/>
                        </a:spcAft>
                      </a:pPr>
                      <a:r>
                        <a:rPr lang="en-US" sz="1800" dirty="0">
                          <a:effectLst/>
                          <a:latin typeface="Times New Roman" panose="02020603050405020304" pitchFamily="18" charset="0"/>
                          <a:cs typeface="Times New Roman" panose="02020603050405020304" pitchFamily="18" charset="0"/>
                        </a:rPr>
                        <a:t>2</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err="1">
                          <a:effectLst/>
                          <a:latin typeface="Times New Roman" panose="02020603050405020304" pitchFamily="18" charset="0"/>
                          <a:cs typeface="Times New Roman" panose="02020603050405020304" pitchFamily="18" charset="0"/>
                        </a:rPr>
                        <a:t>Cảm</a:t>
                      </a:r>
                      <a:r>
                        <a:rPr lang="en-US" sz="1800" dirty="0">
                          <a:effectLst/>
                          <a:latin typeface="Times New Roman" panose="02020603050405020304" pitchFamily="18" charset="0"/>
                          <a:cs typeface="Times New Roman" panose="02020603050405020304" pitchFamily="18" charset="0"/>
                        </a:rPr>
                        <a:t> biến </a:t>
                      </a:r>
                      <a:r>
                        <a:rPr lang="en-US" sz="1800" dirty="0" err="1">
                          <a:effectLst/>
                          <a:latin typeface="Times New Roman" panose="02020603050405020304" pitchFamily="18" charset="0"/>
                          <a:cs typeface="Times New Roman" panose="02020603050405020304" pitchFamily="18" charset="0"/>
                        </a:rPr>
                        <a:t>siêu</a:t>
                      </a:r>
                      <a:r>
                        <a:rPr lang="en-US" sz="1800" dirty="0">
                          <a:effectLst/>
                          <a:latin typeface="Times New Roman" panose="02020603050405020304" pitchFamily="18" charset="0"/>
                          <a:cs typeface="Times New Roman" panose="02020603050405020304" pitchFamily="18" charset="0"/>
                        </a:rPr>
                        <a:t> </a:t>
                      </a:r>
                      <a:r>
                        <a:rPr lang="en-US" sz="1800" dirty="0" smtClean="0">
                          <a:effectLst/>
                          <a:latin typeface="Times New Roman" panose="02020603050405020304" pitchFamily="18" charset="0"/>
                          <a:cs typeface="Times New Roman" panose="02020603050405020304" pitchFamily="18" charset="0"/>
                        </a:rPr>
                        <a:t>âm</a:t>
                      </a:r>
                    </a:p>
                    <a:p>
                      <a:pPr indent="0" algn="l">
                        <a:lnSpc>
                          <a:spcPct val="100000"/>
                        </a:lnSpc>
                        <a:spcAft>
                          <a:spcPts val="0"/>
                        </a:spcAft>
                      </a:pPr>
                      <a:r>
                        <a:rPr lang="en-US" sz="1800" dirty="0" smtClean="0">
                          <a:effectLst/>
                          <a:latin typeface="Times New Roman" panose="02020603050405020304" pitchFamily="18" charset="0"/>
                          <a:cs typeface="Times New Roman" panose="02020603050405020304" pitchFamily="18" charset="0"/>
                        </a:rPr>
                        <a:t>HC-SR04</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5V, 2 - 15 mA</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2772739741"/>
                  </a:ext>
                </a:extLst>
              </a:tr>
              <a:tr h="349321">
                <a:tc>
                  <a:txBody>
                    <a:bodyPr/>
                    <a:lstStyle/>
                    <a:p>
                      <a:pPr indent="0" algn="ctr">
                        <a:lnSpc>
                          <a:spcPct val="100000"/>
                        </a:lnSpc>
                        <a:spcAft>
                          <a:spcPts val="0"/>
                        </a:spcAft>
                      </a:pPr>
                      <a:r>
                        <a:rPr lang="en-US" sz="1800" dirty="0">
                          <a:effectLst/>
                          <a:latin typeface="Times New Roman" panose="02020603050405020304" pitchFamily="18" charset="0"/>
                          <a:cs typeface="Times New Roman" panose="02020603050405020304" pitchFamily="18" charset="0"/>
                        </a:rPr>
                        <a:t>3</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Pin Lion</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3.7V, 1800 mA</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875330892"/>
                  </a:ext>
                </a:extLst>
              </a:tr>
              <a:tr h="369870">
                <a:tc>
                  <a:txBody>
                    <a:bodyPr/>
                    <a:lstStyle/>
                    <a:p>
                      <a:pPr indent="0" algn="ctr">
                        <a:lnSpc>
                          <a:spcPct val="100000"/>
                        </a:lnSpc>
                        <a:spcAft>
                          <a:spcPts val="0"/>
                        </a:spcAft>
                      </a:pPr>
                      <a:r>
                        <a:rPr lang="en-US" sz="1800" dirty="0">
                          <a:effectLst/>
                          <a:latin typeface="Times New Roman" panose="02020603050405020304" pitchFamily="18" charset="0"/>
                          <a:cs typeface="Times New Roman" panose="02020603050405020304" pitchFamily="18" charset="0"/>
                        </a:rPr>
                        <a:t>4</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Pin </a:t>
                      </a:r>
                      <a:r>
                        <a:rPr lang="en-US" sz="1800" dirty="0" err="1">
                          <a:effectLst/>
                          <a:latin typeface="Times New Roman" panose="02020603050405020304" pitchFamily="18" charset="0"/>
                          <a:cs typeface="Times New Roman" panose="02020603050405020304" pitchFamily="18" charset="0"/>
                        </a:rPr>
                        <a:t>năng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lượng</a:t>
                      </a:r>
                      <a:r>
                        <a:rPr lang="en-US" sz="1800" dirty="0">
                          <a:effectLst/>
                          <a:latin typeface="Times New Roman" panose="02020603050405020304" pitchFamily="18" charset="0"/>
                          <a:cs typeface="Times New Roman" panose="02020603050405020304" pitchFamily="18" charset="0"/>
                        </a:rPr>
                        <a:t> mặt </a:t>
                      </a:r>
                      <a:r>
                        <a:rPr lang="en-US" sz="1800" dirty="0" err="1">
                          <a:effectLst/>
                          <a:latin typeface="Times New Roman" panose="02020603050405020304" pitchFamily="18" charset="0"/>
                          <a:cs typeface="Times New Roman" panose="02020603050405020304" pitchFamily="18" charset="0"/>
                        </a:rPr>
                        <a:t>trời</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9V, 2W</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1070503142"/>
                  </a:ext>
                </a:extLst>
              </a:tr>
              <a:tr h="595901">
                <a:tc>
                  <a:txBody>
                    <a:bodyPr/>
                    <a:lstStyle/>
                    <a:p>
                      <a:pPr indent="0" algn="ctr">
                        <a:lnSpc>
                          <a:spcPct val="100000"/>
                        </a:lnSpc>
                        <a:spcAft>
                          <a:spcPts val="0"/>
                        </a:spcAft>
                      </a:pPr>
                      <a:r>
                        <a:rPr lang="en-US" sz="1800" dirty="0">
                          <a:effectLst/>
                          <a:latin typeface="Times New Roman" panose="02020603050405020304" pitchFamily="18" charset="0"/>
                          <a:cs typeface="Times New Roman" panose="02020603050405020304" pitchFamily="18" charset="0"/>
                        </a:rPr>
                        <a:t>5</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err="1">
                          <a:effectLst/>
                          <a:latin typeface="Times New Roman" panose="02020603050405020304" pitchFamily="18" charset="0"/>
                          <a:cs typeface="Times New Roman" panose="02020603050405020304" pitchFamily="18" charset="0"/>
                        </a:rPr>
                        <a:t>Mạch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tăng</a:t>
                      </a:r>
                      <a:r>
                        <a:rPr lang="en-US" sz="1800" dirty="0">
                          <a:effectLst/>
                          <a:latin typeface="Times New Roman" panose="02020603050405020304" pitchFamily="18" charset="0"/>
                          <a:cs typeface="Times New Roman" panose="02020603050405020304" pitchFamily="18" charset="0"/>
                        </a:rPr>
                        <a:t> áp</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Vào: 2 - 4.2V, </a:t>
                      </a:r>
                      <a:r>
                        <a:rPr lang="en-US" sz="1800" dirty="0" err="1">
                          <a:effectLst/>
                          <a:latin typeface="Times New Roman" panose="02020603050405020304" pitchFamily="18" charset="0"/>
                          <a:cs typeface="Times New Roman" panose="02020603050405020304" pitchFamily="18" charset="0"/>
                        </a:rPr>
                        <a:t>ra</a:t>
                      </a:r>
                      <a:r>
                        <a:rPr lang="en-US" sz="1800" dirty="0">
                          <a:effectLst/>
                          <a:latin typeface="Times New Roman" panose="02020603050405020304" pitchFamily="18" charset="0"/>
                          <a:cs typeface="Times New Roman" panose="02020603050405020304" pitchFamily="18" charset="0"/>
                        </a:rPr>
                        <a:t>: 5 - 5.2V</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1748475248"/>
                  </a:ext>
                </a:extLst>
              </a:tr>
              <a:tr h="384880">
                <a:tc>
                  <a:txBody>
                    <a:bodyPr/>
                    <a:lstStyle/>
                    <a:p>
                      <a:pPr indent="0" algn="ctr">
                        <a:lnSpc>
                          <a:spcPct val="100000"/>
                        </a:lnSpc>
                        <a:spcAft>
                          <a:spcPts val="0"/>
                        </a:spcAft>
                      </a:pPr>
                      <a:r>
                        <a:rPr lang="en-US" sz="1800" dirty="0">
                          <a:effectLst/>
                          <a:latin typeface="Times New Roman" panose="02020603050405020304" pitchFamily="18" charset="0"/>
                          <a:cs typeface="Times New Roman" panose="02020603050405020304" pitchFamily="18" charset="0"/>
                        </a:rPr>
                        <a:t>6</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err="1">
                          <a:effectLst/>
                          <a:latin typeface="Times New Roman" panose="02020603050405020304" pitchFamily="18" charset="0"/>
                          <a:cs typeface="Times New Roman" panose="02020603050405020304" pitchFamily="18" charset="0"/>
                        </a:rPr>
                        <a:t>Mạch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sạc</a:t>
                      </a:r>
                      <a:r>
                        <a:rPr lang="en-US" sz="1800" dirty="0">
                          <a:effectLst/>
                          <a:latin typeface="Times New Roman" panose="02020603050405020304" pitchFamily="18" charset="0"/>
                          <a:cs typeface="Times New Roman" panose="02020603050405020304" pitchFamily="18" charset="0"/>
                        </a:rPr>
                        <a:t> pin</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Vào: 5V, </a:t>
                      </a:r>
                      <a:r>
                        <a:rPr lang="en-US" sz="1800" dirty="0" err="1">
                          <a:effectLst/>
                          <a:latin typeface="Times New Roman" panose="02020603050405020304" pitchFamily="18" charset="0"/>
                          <a:cs typeface="Times New Roman" panose="02020603050405020304" pitchFamily="18" charset="0"/>
                        </a:rPr>
                        <a:t>ra</a:t>
                      </a:r>
                      <a:r>
                        <a:rPr lang="en-US" sz="1800" dirty="0">
                          <a:effectLst/>
                          <a:latin typeface="Times New Roman" panose="02020603050405020304" pitchFamily="18" charset="0"/>
                          <a:cs typeface="Times New Roman" panose="02020603050405020304" pitchFamily="18" charset="0"/>
                        </a:rPr>
                        <a:t>: </a:t>
                      </a:r>
                      <a:r>
                        <a:rPr lang="en-US" sz="1800" dirty="0" smtClean="0">
                          <a:effectLst/>
                          <a:latin typeface="Times New Roman" panose="02020603050405020304" pitchFamily="18" charset="0"/>
                          <a:cs typeface="Times New Roman" panose="02020603050405020304" pitchFamily="18" charset="0"/>
                        </a:rPr>
                        <a:t>3.7-4.2V</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890622713"/>
                  </a:ext>
                </a:extLst>
              </a:tr>
            </a:tbl>
          </a:graphicData>
        </a:graphic>
      </p:graphicFrame>
    </p:spTree>
    <p:extLst>
      <p:ext uri="{BB962C8B-B14F-4D97-AF65-F5344CB8AC3E}">
        <p14:creationId xmlns:p14="http://schemas.microsoft.com/office/powerpoint/2010/main" val="1518925313"/>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746085"/>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486" name="Shape 486"/>
          <p:cNvSpPr txBox="1">
            <a:spLocks noGrp="1"/>
          </p:cNvSpPr>
          <p:nvPr>
            <p:ph type="body" idx="1"/>
          </p:nvPr>
        </p:nvSpPr>
        <p:spPr>
          <a:xfrm>
            <a:off x="265537" y="1114425"/>
            <a:ext cx="8617225" cy="3519220"/>
          </a:xfrm>
          <a:prstGeom prst="rect">
            <a:avLst/>
          </a:prstGeom>
        </p:spPr>
        <p:txBody>
          <a:bodyPr lIns="91425" tIns="91425" rIns="91425" bIns="91425" anchor="t" anchorCtr="0">
            <a:noAutofit/>
          </a:bodyPr>
          <a:lstStyle/>
          <a:p>
            <a:pPr>
              <a:buNone/>
            </a:pPr>
            <a:r>
              <a:rPr lang="en-US" dirty="0">
                <a:solidFill>
                  <a:schemeClr val="tx1"/>
                </a:solidFill>
                <a:latin typeface="Times New Roman" panose="02020603050405020304" pitchFamily="18" charset="0"/>
                <a:cs typeface="Times New Roman" panose="02020603050405020304" pitchFamily="18" charset="0"/>
              </a:rPr>
              <a:t>Thời </a:t>
            </a:r>
            <a:r>
              <a:rPr lang="en-US" dirty="0" err="1">
                <a:solidFill>
                  <a:schemeClr val="tx1"/>
                </a:solidFill>
                <a:latin typeface="Times New Roman" panose="02020603050405020304" pitchFamily="18" charset="0"/>
                <a:cs typeface="Times New Roman" panose="02020603050405020304" pitchFamily="18" charset="0"/>
              </a:rPr>
              <a:t>gian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hoạt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động</a:t>
            </a:r>
            <a:r>
              <a:rPr lang="en-US" dirty="0">
                <a:solidFill>
                  <a:schemeClr val="tx1"/>
                </a:solidFill>
                <a:latin typeface="Times New Roman" panose="02020603050405020304" pitchFamily="18" charset="0"/>
                <a:cs typeface="Times New Roman" panose="02020603050405020304" pitchFamily="18" charset="0"/>
              </a:rPr>
              <a:t> 1 </a:t>
            </a:r>
            <a:r>
              <a:rPr lang="en-US" dirty="0" err="1">
                <a:solidFill>
                  <a:schemeClr val="tx1"/>
                </a:solidFill>
                <a:latin typeface="Times New Roman" panose="02020603050405020304" pitchFamily="18" charset="0"/>
                <a:cs typeface="Times New Roman" panose="02020603050405020304" pitchFamily="18" charset="0"/>
              </a:rPr>
              <a:t>phút</a:t>
            </a:r>
            <a:r>
              <a:rPr lang="en-US" dirty="0">
                <a:solidFill>
                  <a:schemeClr val="tx1"/>
                </a:solidFill>
                <a:latin typeface="Times New Roman" panose="02020603050405020304" pitchFamily="18" charset="0"/>
                <a:cs typeface="Times New Roman" panose="02020603050405020304" pitchFamily="18" charset="0"/>
              </a:rPr>
              <a:t>, dòng điện </a:t>
            </a:r>
            <a:r>
              <a:rPr lang="en-US" dirty="0" err="1">
                <a:solidFill>
                  <a:schemeClr val="tx1"/>
                </a:solidFill>
                <a:latin typeface="Times New Roman" panose="02020603050405020304" pitchFamily="18" charset="0"/>
                <a:cs typeface="Times New Roman" panose="02020603050405020304" pitchFamily="18" charset="0"/>
              </a:rPr>
              <a:t>hoạt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động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I</a:t>
            </a:r>
            <a:r>
              <a:rPr lang="en-US" dirty="0" err="1">
                <a:solidFill>
                  <a:schemeClr val="tx1"/>
                </a:solidFill>
                <a:latin typeface="Times New Roman" panose="02020603050405020304" pitchFamily="18" charset="0"/>
                <a:cs typeface="Times New Roman" panose="02020603050405020304" pitchFamily="18" charset="0"/>
              </a:rPr>
              <a:t>­­­</a:t>
            </a:r>
            <a:r>
              <a:rPr lang="en-US" baseline="-25000" dirty="0" err="1">
                <a:solidFill>
                  <a:schemeClr val="tx1"/>
                </a:solidFill>
                <a:latin typeface="Times New Roman" panose="02020603050405020304" pitchFamily="18" charset="0"/>
                <a:cs typeface="Times New Roman" panose="02020603050405020304" pitchFamily="18" charset="0"/>
              </a:rPr>
              <a:t>hd</a:t>
            </a:r>
            <a:r>
              <a:rPr lang="en-US" baseline="-25000"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115 </a:t>
            </a:r>
            <a:r>
              <a:rPr lang="en-US" dirty="0">
                <a:solidFill>
                  <a:schemeClr val="tx1"/>
                </a:solidFill>
                <a:latin typeface="Times New Roman" panose="02020603050405020304" pitchFamily="18" charset="0"/>
                <a:cs typeface="Times New Roman" panose="02020603050405020304" pitchFamily="18" charset="0"/>
              </a:rPr>
              <a:t>mA</a:t>
            </a:r>
          </a:p>
          <a:p>
            <a:pPr>
              <a:buNone/>
            </a:pPr>
            <a:r>
              <a:rPr lang="en-US" dirty="0">
                <a:solidFill>
                  <a:schemeClr val="tx1"/>
                </a:solidFill>
                <a:latin typeface="Times New Roman" panose="02020603050405020304" pitchFamily="18" charset="0"/>
                <a:cs typeface="Times New Roman" panose="02020603050405020304" pitchFamily="18" charset="0"/>
              </a:rPr>
              <a:t>Thời </a:t>
            </a:r>
            <a:r>
              <a:rPr lang="en-US" dirty="0" err="1">
                <a:solidFill>
                  <a:schemeClr val="tx1"/>
                </a:solidFill>
                <a:latin typeface="Times New Roman" panose="02020603050405020304" pitchFamily="18" charset="0"/>
                <a:cs typeface="Times New Roman" panose="02020603050405020304" pitchFamily="18" charset="0"/>
              </a:rPr>
              <a:t>gian</a:t>
            </a:r>
            <a:r>
              <a:rPr lang="en-US" dirty="0">
                <a:solidFill>
                  <a:schemeClr val="tx1"/>
                </a:solidFill>
                <a:latin typeface="Times New Roman" panose="02020603050405020304" pitchFamily="18" charset="0"/>
                <a:cs typeface="Times New Roman" panose="02020603050405020304" pitchFamily="18" charset="0"/>
              </a:rPr>
              <a:t> ngủ </a:t>
            </a:r>
            <a:r>
              <a:rPr lang="en-US" dirty="0" err="1">
                <a:solidFill>
                  <a:schemeClr val="tx1"/>
                </a:solidFill>
                <a:latin typeface="Times New Roman" panose="02020603050405020304" pitchFamily="18" charset="0"/>
                <a:cs typeface="Times New Roman" panose="02020603050405020304" pitchFamily="18" charset="0"/>
              </a:rPr>
              <a:t>sâu</a:t>
            </a:r>
            <a:r>
              <a:rPr lang="en-US" dirty="0">
                <a:solidFill>
                  <a:schemeClr val="tx1"/>
                </a:solidFill>
                <a:latin typeface="Times New Roman" panose="02020603050405020304" pitchFamily="18" charset="0"/>
                <a:cs typeface="Times New Roman" panose="02020603050405020304" pitchFamily="18" charset="0"/>
              </a:rPr>
              <a:t> 29 </a:t>
            </a:r>
            <a:r>
              <a:rPr lang="en-US" dirty="0" err="1">
                <a:solidFill>
                  <a:schemeClr val="tx1"/>
                </a:solidFill>
                <a:latin typeface="Times New Roman" panose="02020603050405020304" pitchFamily="18" charset="0"/>
                <a:cs typeface="Times New Roman" panose="02020603050405020304" pitchFamily="18" charset="0"/>
              </a:rPr>
              <a:t>phút</a:t>
            </a:r>
            <a:r>
              <a:rPr lang="en-US" dirty="0">
                <a:solidFill>
                  <a:schemeClr val="tx1"/>
                </a:solidFill>
                <a:latin typeface="Times New Roman" panose="02020603050405020304" pitchFamily="18" charset="0"/>
                <a:cs typeface="Times New Roman" panose="02020603050405020304" pitchFamily="18" charset="0"/>
              </a:rPr>
              <a:t>, dòng điện </a:t>
            </a:r>
            <a:r>
              <a:rPr lang="en-US" dirty="0" err="1">
                <a:solidFill>
                  <a:schemeClr val="tx1"/>
                </a:solidFill>
                <a:latin typeface="Times New Roman" panose="02020603050405020304" pitchFamily="18" charset="0"/>
                <a:cs typeface="Times New Roman" panose="02020603050405020304" pitchFamily="18" charset="0"/>
              </a:rPr>
              <a:t>hoạt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động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I­­­</a:t>
            </a:r>
            <a:r>
              <a:rPr lang="en-US" baseline="-25000" dirty="0" err="1" smtClean="0">
                <a:solidFill>
                  <a:schemeClr val="tx1"/>
                </a:solidFill>
                <a:latin typeface="Times New Roman" panose="02020603050405020304" pitchFamily="18" charset="0"/>
                <a:cs typeface="Times New Roman" panose="02020603050405020304" pitchFamily="18" charset="0"/>
              </a:rPr>
              <a:t>sl</a:t>
            </a:r>
            <a:r>
              <a:rPr lang="en-US" baseline="-25000"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2.2 </a:t>
            </a:r>
            <a:r>
              <a:rPr lang="en-US" dirty="0">
                <a:solidFill>
                  <a:schemeClr val="tx1"/>
                </a:solidFill>
                <a:latin typeface="Times New Roman" panose="02020603050405020304" pitchFamily="18" charset="0"/>
                <a:cs typeface="Times New Roman" panose="02020603050405020304" pitchFamily="18" charset="0"/>
              </a:rPr>
              <a:t>mA</a:t>
            </a:r>
          </a:p>
          <a:p>
            <a:pPr lvl="0">
              <a:buNone/>
            </a:pPr>
            <a:r>
              <a:rPr lang="en-US" dirty="0" err="1">
                <a:solidFill>
                  <a:schemeClr val="tx1"/>
                </a:solidFill>
                <a:latin typeface="Times New Roman" panose="02020603050405020304" pitchFamily="18" charset="0"/>
                <a:cs typeface="Times New Roman" panose="02020603050405020304" pitchFamily="18" charset="0"/>
              </a:rPr>
              <a:t>Năng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lượng</a:t>
            </a:r>
            <a:r>
              <a:rPr lang="en-US" dirty="0">
                <a:solidFill>
                  <a:schemeClr val="tx1"/>
                </a:solidFill>
                <a:latin typeface="Times New Roman" panose="02020603050405020304" pitchFamily="18" charset="0"/>
                <a:cs typeface="Times New Roman" panose="02020603050405020304" pitchFamily="18" charset="0"/>
              </a:rPr>
              <a:t> 1 ngày </a:t>
            </a:r>
            <a:r>
              <a:rPr lang="en-US" dirty="0" err="1">
                <a:solidFill>
                  <a:schemeClr val="tx1"/>
                </a:solidFill>
                <a:latin typeface="Times New Roman" panose="02020603050405020304" pitchFamily="18" charset="0"/>
                <a:cs typeface="Times New Roman" panose="02020603050405020304" pitchFamily="18" charset="0"/>
              </a:rPr>
              <a:t>hoạt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động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hiệu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suất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tăng</a:t>
            </a:r>
            <a:r>
              <a:rPr lang="en-US" dirty="0">
                <a:solidFill>
                  <a:schemeClr val="tx1"/>
                </a:solidFill>
                <a:latin typeface="Times New Roman" panose="02020603050405020304" pitchFamily="18" charset="0"/>
                <a:cs typeface="Times New Roman" panose="02020603050405020304" pitchFamily="18" charset="0"/>
              </a:rPr>
              <a:t> áp 90%):</a:t>
            </a:r>
          </a:p>
          <a:p>
            <a:pPr>
              <a:buNone/>
            </a:pPr>
            <a:r>
              <a:rPr lang="en-US" dirty="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E</a:t>
            </a:r>
            <a:r>
              <a:rPr lang="en-US" baseline="-25000" dirty="0" err="1" smtClean="0">
                <a:solidFill>
                  <a:schemeClr val="tx1"/>
                </a:solidFill>
                <a:latin typeface="Times New Roman" panose="02020603050405020304" pitchFamily="18" charset="0"/>
                <a:cs typeface="Times New Roman" panose="02020603050405020304" pitchFamily="18" charset="0"/>
              </a:rPr>
              <a:t>sử</a:t>
            </a:r>
            <a:r>
              <a:rPr lang="en-US" baseline="-25000" dirty="0" smtClean="0">
                <a:solidFill>
                  <a:schemeClr val="tx1"/>
                </a:solidFill>
                <a:latin typeface="Times New Roman" panose="02020603050405020304" pitchFamily="18" charset="0"/>
                <a:cs typeface="Times New Roman" panose="02020603050405020304" pitchFamily="18" charset="0"/>
              </a:rPr>
              <a:t> </a:t>
            </a:r>
            <a:r>
              <a:rPr lang="en-US" baseline="-25000" dirty="0" err="1">
                <a:solidFill>
                  <a:schemeClr val="tx1"/>
                </a:solidFill>
                <a:latin typeface="Times New Roman" panose="02020603050405020304" pitchFamily="18" charset="0"/>
                <a:cs typeface="Times New Roman" panose="02020603050405020304" pitchFamily="18" charset="0"/>
              </a:rPr>
              <a:t>dụng</a:t>
            </a:r>
            <a:r>
              <a:rPr lang="en-US" dirty="0">
                <a:solidFill>
                  <a:schemeClr val="tx1"/>
                </a:solidFill>
                <a:latin typeface="Times New Roman" panose="02020603050405020304" pitchFamily="18" charset="0"/>
                <a:cs typeface="Times New Roman" panose="02020603050405020304" pitchFamily="18" charset="0"/>
              </a:rPr>
              <a:t> = 24 x (2.2 x 5 x 58 + 115 x 5 x 2) / 60 x 10</a:t>
            </a:r>
            <a:r>
              <a:rPr lang="en-US" baseline="30000" dirty="0">
                <a:solidFill>
                  <a:schemeClr val="tx1"/>
                </a:solidFill>
                <a:latin typeface="Times New Roman" panose="02020603050405020304" pitchFamily="18" charset="0"/>
                <a:cs typeface="Times New Roman" panose="02020603050405020304" pitchFamily="18" charset="0"/>
              </a:rPr>
              <a:t>-3</a:t>
            </a:r>
            <a:r>
              <a:rPr lang="en-US" dirty="0">
                <a:solidFill>
                  <a:schemeClr val="tx1"/>
                </a:solidFill>
                <a:latin typeface="Times New Roman" panose="02020603050405020304" pitchFamily="18" charset="0"/>
                <a:cs typeface="Times New Roman" panose="02020603050405020304" pitchFamily="18" charset="0"/>
              </a:rPr>
              <a:t> / 90%= </a:t>
            </a:r>
            <a:r>
              <a:rPr lang="en-US" dirty="0" smtClean="0">
                <a:solidFill>
                  <a:schemeClr val="tx1"/>
                </a:solidFill>
                <a:latin typeface="Times New Roman" panose="02020603050405020304" pitchFamily="18" charset="0"/>
                <a:cs typeface="Times New Roman" panose="02020603050405020304" pitchFamily="18" charset="0"/>
              </a:rPr>
              <a:t>0.795 </a:t>
            </a:r>
            <a:r>
              <a:rPr lang="en-US" dirty="0">
                <a:solidFill>
                  <a:schemeClr val="tx1"/>
                </a:solidFill>
                <a:latin typeface="Times New Roman" panose="02020603050405020304" pitchFamily="18" charset="0"/>
                <a:cs typeface="Times New Roman" panose="02020603050405020304" pitchFamily="18" charset="0"/>
              </a:rPr>
              <a:t>Wh.</a:t>
            </a:r>
          </a:p>
          <a:p>
            <a:pPr>
              <a:buNone/>
            </a:pPr>
            <a:r>
              <a:rPr lang="en-US" dirty="0" err="1">
                <a:solidFill>
                  <a:schemeClr val="tx1"/>
                </a:solidFill>
                <a:latin typeface="Times New Roman" panose="02020603050405020304" pitchFamily="18" charset="0"/>
                <a:cs typeface="Times New Roman" panose="02020603050405020304" pitchFamily="18" charset="0"/>
              </a:rPr>
              <a:t>Năng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lượng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sạc</a:t>
            </a:r>
            <a:r>
              <a:rPr lang="en-US" dirty="0">
                <a:solidFill>
                  <a:schemeClr val="tx1"/>
                </a:solidFill>
                <a:latin typeface="Times New Roman" panose="02020603050405020304" pitchFamily="18" charset="0"/>
                <a:cs typeface="Times New Roman" panose="02020603050405020304" pitchFamily="18" charset="0"/>
              </a:rPr>
              <a:t> pin (</a:t>
            </a:r>
            <a:r>
              <a:rPr lang="en-US" dirty="0" err="1">
                <a:solidFill>
                  <a:schemeClr val="tx1"/>
                </a:solidFill>
                <a:latin typeface="Times New Roman" panose="02020603050405020304" pitchFamily="18" charset="0"/>
                <a:cs typeface="Times New Roman" panose="02020603050405020304" pitchFamily="18" charset="0"/>
              </a:rPr>
              <a:t>giả</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sử</a:t>
            </a:r>
            <a:r>
              <a:rPr lang="en-US" dirty="0">
                <a:solidFill>
                  <a:schemeClr val="tx1"/>
                </a:solidFill>
                <a:latin typeface="Times New Roman" panose="02020603050405020304" pitchFamily="18" charset="0"/>
                <a:cs typeface="Times New Roman" panose="02020603050405020304" pitchFamily="18" charset="0"/>
              </a:rPr>
              <a:t> một ngày </a:t>
            </a:r>
            <a:r>
              <a:rPr lang="en-US" dirty="0" err="1">
                <a:solidFill>
                  <a:schemeClr val="tx1"/>
                </a:solidFill>
                <a:latin typeface="Times New Roman" panose="02020603050405020304" pitchFamily="18" charset="0"/>
                <a:cs typeface="Times New Roman" panose="02020603050405020304" pitchFamily="18" charset="0"/>
              </a:rPr>
              <a:t>nắng</a:t>
            </a:r>
            <a:r>
              <a:rPr lang="en-US" dirty="0">
                <a:solidFill>
                  <a:schemeClr val="tx1"/>
                </a:solidFill>
                <a:latin typeface="Times New Roman" panose="02020603050405020304" pitchFamily="18" charset="0"/>
                <a:cs typeface="Times New Roman" panose="02020603050405020304" pitchFamily="18" charset="0"/>
              </a:rPr>
              <a:t> 8 giờ, </a:t>
            </a:r>
            <a:r>
              <a:rPr lang="en-US" dirty="0" err="1">
                <a:solidFill>
                  <a:schemeClr val="tx1"/>
                </a:solidFill>
                <a:latin typeface="Times New Roman" panose="02020603050405020304" pitchFamily="18" charset="0"/>
                <a:cs typeface="Times New Roman" panose="02020603050405020304" pitchFamily="18" charset="0"/>
              </a:rPr>
              <a:t>hiệu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suất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sạc</a:t>
            </a:r>
            <a:r>
              <a:rPr lang="en-US" dirty="0">
                <a:solidFill>
                  <a:schemeClr val="tx1"/>
                </a:solidFill>
                <a:latin typeface="Times New Roman" panose="02020603050405020304" pitchFamily="18" charset="0"/>
                <a:cs typeface="Times New Roman" panose="02020603050405020304" pitchFamily="18" charset="0"/>
              </a:rPr>
              <a:t> 50%):</a:t>
            </a:r>
          </a:p>
          <a:p>
            <a:pPr>
              <a:buNone/>
            </a:pP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E</a:t>
            </a:r>
            <a:r>
              <a:rPr lang="en-US" baseline="-25000" dirty="0" err="1">
                <a:solidFill>
                  <a:schemeClr val="tx1"/>
                </a:solidFill>
                <a:latin typeface="Times New Roman" panose="02020603050405020304" pitchFamily="18" charset="0"/>
                <a:cs typeface="Times New Roman" panose="02020603050405020304" pitchFamily="18" charset="0"/>
              </a:rPr>
              <a:t>sạc</a:t>
            </a:r>
            <a:r>
              <a:rPr lang="en-US" baseline="-25000"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 8 x 2 x 50% = </a:t>
            </a:r>
            <a:r>
              <a:rPr lang="en-US" dirty="0" smtClean="0">
                <a:solidFill>
                  <a:schemeClr val="tx1"/>
                </a:solidFill>
                <a:latin typeface="Times New Roman" panose="02020603050405020304" pitchFamily="18" charset="0"/>
                <a:cs typeface="Times New Roman" panose="02020603050405020304" pitchFamily="18" charset="0"/>
              </a:rPr>
              <a:t>8Wh	</a:t>
            </a:r>
            <a:endParaRPr lang="en-US" dirty="0">
              <a:solidFill>
                <a:schemeClr val="tx1"/>
              </a:solidFill>
              <a:latin typeface="Times New Roman" panose="02020603050405020304" pitchFamily="18" charset="0"/>
              <a:cs typeface="Times New Roman" panose="02020603050405020304" pitchFamily="18" charset="0"/>
            </a:endParaRPr>
          </a:p>
          <a:p>
            <a:pPr>
              <a:buNone/>
            </a:pPr>
            <a:r>
              <a:rPr lang="en-US" dirty="0" err="1">
                <a:solidFill>
                  <a:schemeClr val="tx1"/>
                </a:solidFill>
                <a:latin typeface="Times New Roman" panose="02020603050405020304" pitchFamily="18" charset="0"/>
                <a:cs typeface="Times New Roman" panose="02020603050405020304" pitchFamily="18" charset="0"/>
              </a:rPr>
              <a:t>Năng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lượng</a:t>
            </a:r>
            <a:r>
              <a:rPr lang="en-US" dirty="0">
                <a:solidFill>
                  <a:schemeClr val="tx1"/>
                </a:solidFill>
                <a:latin typeface="Times New Roman" panose="02020603050405020304" pitchFamily="18" charset="0"/>
                <a:cs typeface="Times New Roman" panose="02020603050405020304" pitchFamily="18" charset="0"/>
              </a:rPr>
              <a:t> pin</a:t>
            </a:r>
            <a:r>
              <a:rPr lang="en-US"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E</a:t>
            </a:r>
            <a:r>
              <a:rPr lang="en-US" baseline="-25000" dirty="0" err="1">
                <a:solidFill>
                  <a:schemeClr val="tx1"/>
                </a:solidFill>
                <a:latin typeface="Times New Roman" panose="02020603050405020304" pitchFamily="18" charset="0"/>
                <a:cs typeface="Times New Roman" panose="02020603050405020304" pitchFamily="18" charset="0"/>
              </a:rPr>
              <a:t>pin</a:t>
            </a:r>
            <a:r>
              <a:rPr lang="en-US" dirty="0">
                <a:solidFill>
                  <a:schemeClr val="tx1"/>
                </a:solidFill>
                <a:latin typeface="Times New Roman" panose="02020603050405020304" pitchFamily="18" charset="0"/>
                <a:cs typeface="Times New Roman" panose="02020603050405020304" pitchFamily="18" charset="0"/>
              </a:rPr>
              <a:t> = 3.7 x 1.8 = 6.66 </a:t>
            </a:r>
            <a:r>
              <a:rPr lang="en-US" dirty="0" smtClean="0">
                <a:solidFill>
                  <a:schemeClr val="tx1"/>
                </a:solidFill>
                <a:latin typeface="Times New Roman" panose="02020603050405020304" pitchFamily="18" charset="0"/>
                <a:cs typeface="Times New Roman" panose="02020603050405020304" pitchFamily="18" charset="0"/>
              </a:rPr>
              <a:t>Wh.</a:t>
            </a:r>
            <a:endParaRPr lang="en-US" dirty="0">
              <a:solidFill>
                <a:schemeClr val="tx1"/>
              </a:solidFill>
              <a:latin typeface="Times New Roman" panose="02020603050405020304" pitchFamily="18" charset="0"/>
              <a:cs typeface="Times New Roman" panose="02020603050405020304" pitchFamily="18" charset="0"/>
            </a:endParaRPr>
          </a:p>
          <a:p>
            <a:pPr lvl="0">
              <a:buNone/>
            </a:pPr>
            <a:r>
              <a:rPr lang="en-US" dirty="0">
                <a:solidFill>
                  <a:schemeClr val="tx1"/>
                </a:solidFill>
                <a:latin typeface="Times New Roman" panose="02020603050405020304" pitchFamily="18" charset="0"/>
                <a:cs typeface="Times New Roman" panose="02020603050405020304" pitchFamily="18" charset="0"/>
              </a:rPr>
              <a:t>Pin có thể </a:t>
            </a:r>
            <a:r>
              <a:rPr lang="en-US" dirty="0" err="1">
                <a:solidFill>
                  <a:schemeClr val="tx1"/>
                </a:solidFill>
                <a:latin typeface="Times New Roman" panose="02020603050405020304" pitchFamily="18" charset="0"/>
                <a:cs typeface="Times New Roman" panose="02020603050405020304" pitchFamily="18" charset="0"/>
              </a:rPr>
              <a:t>nuôi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thiết</a:t>
            </a:r>
            <a:r>
              <a:rPr lang="en-US" dirty="0">
                <a:solidFill>
                  <a:schemeClr val="tx1"/>
                </a:solidFill>
                <a:latin typeface="Times New Roman" panose="02020603050405020304" pitchFamily="18" charset="0"/>
                <a:cs typeface="Times New Roman" panose="02020603050405020304" pitchFamily="18" charset="0"/>
              </a:rPr>
              <a:t> bị trong hơn </a:t>
            </a:r>
            <a:r>
              <a:rPr lang="en-US" dirty="0" smtClean="0">
                <a:solidFill>
                  <a:schemeClr val="tx1"/>
                </a:solidFill>
                <a:latin typeface="Times New Roman" panose="02020603050405020304" pitchFamily="18" charset="0"/>
                <a:cs typeface="Times New Roman" panose="02020603050405020304" pitchFamily="18" charset="0"/>
              </a:rPr>
              <a:t>8 </a:t>
            </a:r>
            <a:r>
              <a:rPr lang="en-US" dirty="0">
                <a:solidFill>
                  <a:schemeClr val="tx1"/>
                </a:solidFill>
                <a:latin typeface="Times New Roman" panose="02020603050405020304" pitchFamily="18" charset="0"/>
                <a:cs typeface="Times New Roman" panose="02020603050405020304" pitchFamily="18" charset="0"/>
              </a:rPr>
              <a:t>ngày (6.66 / </a:t>
            </a:r>
            <a:r>
              <a:rPr lang="en-US" dirty="0" smtClean="0">
                <a:solidFill>
                  <a:schemeClr val="tx1"/>
                </a:solidFill>
                <a:latin typeface="Times New Roman" panose="02020603050405020304" pitchFamily="18" charset="0"/>
                <a:cs typeface="Times New Roman" panose="02020603050405020304" pitchFamily="18" charset="0"/>
              </a:rPr>
              <a:t>0.795 </a:t>
            </a: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8.377) </a:t>
            </a:r>
            <a:r>
              <a:rPr lang="en-US" dirty="0">
                <a:solidFill>
                  <a:schemeClr val="tx1"/>
                </a:solidFill>
                <a:latin typeface="Times New Roman" panose="02020603050405020304" pitchFamily="18" charset="0"/>
                <a:cs typeface="Times New Roman" panose="02020603050405020304" pitchFamily="18" charset="0"/>
              </a:rPr>
              <a:t>liên </a:t>
            </a:r>
            <a:r>
              <a:rPr lang="en-US" dirty="0" err="1">
                <a:solidFill>
                  <a:schemeClr val="tx1"/>
                </a:solidFill>
                <a:latin typeface="Times New Roman" panose="02020603050405020304" pitchFamily="18" charset="0"/>
                <a:cs typeface="Times New Roman" panose="02020603050405020304" pitchFamily="18" charset="0"/>
              </a:rPr>
              <a:t>tục</a:t>
            </a:r>
            <a:r>
              <a:rPr lang="en-US" dirty="0">
                <a:solidFill>
                  <a:schemeClr val="tx1"/>
                </a:solidFill>
                <a:latin typeface="Times New Roman" panose="02020603050405020304" pitchFamily="18" charset="0"/>
                <a:cs typeface="Times New Roman" panose="02020603050405020304" pitchFamily="18" charset="0"/>
              </a:rPr>
              <a:t>, và chỉ cần </a:t>
            </a:r>
            <a:r>
              <a:rPr lang="en-US" dirty="0" err="1">
                <a:solidFill>
                  <a:schemeClr val="tx1"/>
                </a:solidFill>
                <a:latin typeface="Times New Roman" panose="02020603050405020304" pitchFamily="18" charset="0"/>
                <a:cs typeface="Times New Roman" panose="02020603050405020304" pitchFamily="18" charset="0"/>
              </a:rPr>
              <a:t>nắng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khoảng</a:t>
            </a:r>
            <a:r>
              <a:rPr lang="en-US" dirty="0">
                <a:solidFill>
                  <a:schemeClr val="tx1"/>
                </a:solidFill>
                <a:latin typeface="Times New Roman" panose="02020603050405020304" pitchFamily="18" charset="0"/>
                <a:cs typeface="Times New Roman" panose="02020603050405020304" pitchFamily="18" charset="0"/>
              </a:rPr>
              <a:t> 7 giờ (6.66W / 8W * 8h = 6.66h) pin </a:t>
            </a:r>
            <a:r>
              <a:rPr lang="en-US" dirty="0" err="1">
                <a:solidFill>
                  <a:schemeClr val="tx1"/>
                </a:solidFill>
                <a:latin typeface="Times New Roman" panose="02020603050405020304" pitchFamily="18" charset="0"/>
                <a:cs typeface="Times New Roman" panose="02020603050405020304" pitchFamily="18" charset="0"/>
              </a:rPr>
              <a:t>sẽ</a:t>
            </a:r>
            <a:r>
              <a:rPr lang="en-US" dirty="0">
                <a:solidFill>
                  <a:schemeClr val="tx1"/>
                </a:solidFill>
                <a:latin typeface="Times New Roman" panose="02020603050405020304" pitchFamily="18" charset="0"/>
                <a:cs typeface="Times New Roman" panose="02020603050405020304" pitchFamily="18" charset="0"/>
              </a:rPr>
              <a:t> được </a:t>
            </a:r>
            <a:r>
              <a:rPr lang="en-US" dirty="0" err="1">
                <a:solidFill>
                  <a:schemeClr val="tx1"/>
                </a:solidFill>
                <a:latin typeface="Times New Roman" panose="02020603050405020304" pitchFamily="18" charset="0"/>
                <a:cs typeface="Times New Roman" panose="02020603050405020304" pitchFamily="18" charset="0"/>
              </a:rPr>
              <a:t>nạp</a:t>
            </a:r>
            <a:r>
              <a:rPr lang="en-US" dirty="0">
                <a:solidFill>
                  <a:schemeClr val="tx1"/>
                </a:solidFill>
                <a:latin typeface="Times New Roman" panose="02020603050405020304" pitchFamily="18" charset="0"/>
                <a:cs typeface="Times New Roman" panose="02020603050405020304" pitchFamily="18" charset="0"/>
              </a:rPr>
              <a:t> đầy điện.</a:t>
            </a:r>
          </a:p>
          <a:p>
            <a:pPr algn="just">
              <a:buNone/>
            </a:pPr>
            <a:r>
              <a:rPr lang="en-US"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V</a:t>
            </a:r>
            <a:r>
              <a:rPr lang="en-US" dirty="0" smtClean="0">
                <a:solidFill>
                  <a:schemeClr val="tx1"/>
                </a:solidFill>
                <a:latin typeface="Times New Roman" panose="02020603050405020304" pitchFamily="18" charset="0"/>
                <a:cs typeface="Times New Roman" panose="02020603050405020304" pitchFamily="18" charset="0"/>
              </a:rPr>
              <a:t>ới </a:t>
            </a:r>
            <a:r>
              <a:rPr lang="en-US" dirty="0">
                <a:solidFill>
                  <a:schemeClr val="tx1"/>
                </a:solidFill>
                <a:latin typeface="Times New Roman" panose="02020603050405020304" pitchFamily="18" charset="0"/>
                <a:cs typeface="Times New Roman" panose="02020603050405020304" pitchFamily="18" charset="0"/>
              </a:rPr>
              <a:t>các thông số này, </a:t>
            </a:r>
            <a:r>
              <a:rPr lang="en-US" dirty="0" err="1">
                <a:solidFill>
                  <a:schemeClr val="tx1"/>
                </a:solidFill>
                <a:latin typeface="Times New Roman" panose="02020603050405020304" pitchFamily="18" charset="0"/>
                <a:cs typeface="Times New Roman" panose="02020603050405020304" pitchFamily="18" charset="0"/>
              </a:rPr>
              <a:t>thiết</a:t>
            </a:r>
            <a:r>
              <a:rPr lang="en-US" dirty="0">
                <a:solidFill>
                  <a:schemeClr val="tx1"/>
                </a:solidFill>
                <a:latin typeface="Times New Roman" panose="02020603050405020304" pitchFamily="18" charset="0"/>
                <a:cs typeface="Times New Roman" panose="02020603050405020304" pitchFamily="18" charset="0"/>
              </a:rPr>
              <a:t> bị có thể </a:t>
            </a:r>
            <a:r>
              <a:rPr lang="en-US" dirty="0" err="1">
                <a:solidFill>
                  <a:schemeClr val="tx1"/>
                </a:solidFill>
                <a:latin typeface="Times New Roman" panose="02020603050405020304" pitchFamily="18" charset="0"/>
                <a:cs typeface="Times New Roman" panose="02020603050405020304" pitchFamily="18" charset="0"/>
              </a:rPr>
              <a:t>hoạt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động</a:t>
            </a:r>
            <a:r>
              <a:rPr lang="en-US" dirty="0">
                <a:solidFill>
                  <a:schemeClr val="tx1"/>
                </a:solidFill>
                <a:latin typeface="Times New Roman" panose="02020603050405020304" pitchFamily="18" charset="0"/>
                <a:cs typeface="Times New Roman" panose="02020603050405020304" pitchFamily="18" charset="0"/>
              </a:rPr>
              <a:t> trong thời </a:t>
            </a:r>
            <a:r>
              <a:rPr lang="en-US" dirty="0" err="1">
                <a:solidFill>
                  <a:schemeClr val="tx1"/>
                </a:solidFill>
                <a:latin typeface="Times New Roman" panose="02020603050405020304" pitchFamily="18" charset="0"/>
                <a:cs typeface="Times New Roman" panose="02020603050405020304" pitchFamily="18" charset="0"/>
              </a:rPr>
              <a:t>gian</a:t>
            </a:r>
            <a:r>
              <a:rPr lang="en-US" dirty="0">
                <a:solidFill>
                  <a:schemeClr val="tx1"/>
                </a:solidFill>
                <a:latin typeface="Times New Roman" panose="02020603050405020304" pitchFamily="18" charset="0"/>
                <a:cs typeface="Times New Roman" panose="02020603050405020304" pitchFamily="18" charset="0"/>
              </a:rPr>
              <a:t> dài mà không cần </a:t>
            </a:r>
            <a:r>
              <a:rPr lang="en-US" dirty="0" err="1">
                <a:solidFill>
                  <a:schemeClr val="tx1"/>
                </a:solidFill>
                <a:latin typeface="Times New Roman" panose="02020603050405020304" pitchFamily="18" charset="0"/>
                <a:cs typeface="Times New Roman" panose="02020603050405020304" pitchFamily="18" charset="0"/>
              </a:rPr>
              <a:t>sạc</a:t>
            </a:r>
            <a:r>
              <a:rPr lang="en-US" dirty="0">
                <a:solidFill>
                  <a:schemeClr val="tx1"/>
                </a:solidFill>
                <a:latin typeface="Times New Roman" panose="02020603050405020304" pitchFamily="18" charset="0"/>
                <a:cs typeface="Times New Roman" panose="02020603050405020304" pitchFamily="18" charset="0"/>
              </a:rPr>
              <a:t> pin.</a:t>
            </a:r>
          </a:p>
        </p:txBody>
      </p:sp>
      <p:sp>
        <p:nvSpPr>
          <p:cNvPr id="10" name="Content Placeholder 2"/>
          <p:cNvSpPr>
            <a:spLocks noGrp="1"/>
          </p:cNvSpPr>
          <p:nvPr/>
        </p:nvSpPr>
        <p:spPr>
          <a:xfrm>
            <a:off x="1341783" y="631784"/>
            <a:ext cx="6730667" cy="5683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err="1"/>
              <a:t>Thiết</a:t>
            </a:r>
            <a:r>
              <a:rPr lang="en-US" sz="2800" dirty="0"/>
              <a:t> </a:t>
            </a:r>
            <a:r>
              <a:rPr lang="en-US" sz="2800" dirty="0" err="1"/>
              <a:t>kế</a:t>
            </a:r>
            <a:r>
              <a:rPr lang="en-US" sz="2800" dirty="0"/>
              <a:t> </a:t>
            </a:r>
            <a:r>
              <a:rPr lang="en-US" sz="2800" dirty="0" err="1"/>
              <a:t>thiết</a:t>
            </a:r>
            <a:r>
              <a:rPr lang="en-US" sz="2800" dirty="0"/>
              <a:t> bị</a:t>
            </a:r>
            <a:endParaRPr lang="en-US"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85471949"/>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2309350" y="3393469"/>
            <a:ext cx="5214599" cy="1159799"/>
          </a:xfrm>
          <a:prstGeom prst="rect">
            <a:avLst/>
          </a:prstGeom>
        </p:spPr>
        <p:txBody>
          <a:bodyPr lIns="91425" tIns="91425" rIns="91425" bIns="91425" anchor="b" anchorCtr="0">
            <a:noAutofit/>
          </a:bodyPr>
          <a:lstStyle/>
          <a:p>
            <a:r>
              <a:rPr lang="en-US" sz="4400" dirty="0" err="1">
                <a:latin typeface="Source Sans Pro" panose="020B0604020202020204" charset="0"/>
              </a:rPr>
              <a:t>Triển</a:t>
            </a:r>
            <a:r>
              <a:rPr lang="en-US" sz="4400" dirty="0">
                <a:latin typeface="Source Sans Pro" panose="020B0604020202020204" charset="0"/>
              </a:rPr>
              <a:t> </a:t>
            </a:r>
            <a:r>
              <a:rPr lang="en-US" sz="4400" dirty="0" err="1" smtClean="0">
                <a:latin typeface="Source Sans Pro" panose="020B0604020202020204" charset="0"/>
              </a:rPr>
              <a:t>khai</a:t>
            </a:r>
            <a:r>
              <a:rPr lang="en-US" sz="4400" dirty="0" smtClean="0">
                <a:latin typeface="Source Sans Pro" panose="020B0604020202020204" charset="0"/>
              </a:rPr>
              <a:t/>
            </a:r>
            <a:br>
              <a:rPr lang="en-US" sz="4400" dirty="0" smtClean="0">
                <a:latin typeface="Source Sans Pro" panose="020B0604020202020204" charset="0"/>
              </a:rPr>
            </a:br>
            <a:r>
              <a:rPr lang="en-US" sz="4400" dirty="0" smtClean="0">
                <a:latin typeface="Source Sans Pro" panose="020B0604020202020204" charset="0"/>
              </a:rPr>
              <a:t>và kết </a:t>
            </a:r>
            <a:r>
              <a:rPr lang="en-US" sz="4400" dirty="0">
                <a:latin typeface="Source Sans Pro" panose="020B0604020202020204" charset="0"/>
              </a:rPr>
              <a:t>quả</a:t>
            </a:r>
          </a:p>
        </p:txBody>
      </p:sp>
      <p:sp>
        <p:nvSpPr>
          <p:cNvPr id="475" name="Shape 475"/>
          <p:cNvSpPr txBox="1"/>
          <p:nvPr/>
        </p:nvSpPr>
        <p:spPr>
          <a:xfrm>
            <a:off x="7416725" y="3661925"/>
            <a:ext cx="1760399" cy="1204800"/>
          </a:xfrm>
          <a:prstGeom prst="rect">
            <a:avLst/>
          </a:prstGeom>
          <a:noFill/>
          <a:ln>
            <a:noFill/>
          </a:ln>
        </p:spPr>
        <p:txBody>
          <a:bodyPr lIns="91425" tIns="91425" rIns="91425" bIns="91425" anchor="b" anchorCtr="0">
            <a:noAutofit/>
          </a:bodyPr>
          <a:lstStyle/>
          <a:p>
            <a:pPr lvl="0" algn="ctr" rtl="0">
              <a:spcBef>
                <a:spcPts val="0"/>
              </a:spcBef>
              <a:buNone/>
            </a:pPr>
            <a:r>
              <a:rPr lang="en" sz="12000" b="1" dirty="0" smtClean="0">
                <a:solidFill>
                  <a:srgbClr val="3C78D8"/>
                </a:solidFill>
                <a:latin typeface="Oswald"/>
                <a:ea typeface="Oswald"/>
                <a:cs typeface="Oswald"/>
                <a:sym typeface="Oswald"/>
              </a:rPr>
              <a:t>4</a:t>
            </a:r>
            <a:endParaRPr lang="en" sz="12000" b="1" dirty="0">
              <a:solidFill>
                <a:srgbClr val="3C78D8"/>
              </a:solidFill>
              <a:latin typeface="Oswald"/>
              <a:ea typeface="Oswald"/>
              <a:cs typeface="Oswald"/>
              <a:sym typeface="Oswald"/>
            </a:endParaRPr>
          </a:p>
        </p:txBody>
      </p:sp>
      <p:grpSp>
        <p:nvGrpSpPr>
          <p:cNvPr id="14" name="Group 13"/>
          <p:cNvGrpSpPr/>
          <p:nvPr/>
        </p:nvGrpSpPr>
        <p:grpSpPr>
          <a:xfrm>
            <a:off x="1923749" y="2537760"/>
            <a:ext cx="1435608" cy="1435608"/>
            <a:chOff x="8584309" y="4462614"/>
            <a:chExt cx="1709928" cy="1709928"/>
          </a:xfrm>
        </p:grpSpPr>
        <p:sp>
          <p:nvSpPr>
            <p:cNvPr id="15"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16" name="Picture 20" descr="Káº¿t quáº£ hÃ¬nh áº£nh cho icon deplo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73986" y="2561408"/>
            <a:ext cx="1252728" cy="1252728"/>
            <a:chOff x="6776029" y="4462613"/>
            <a:chExt cx="1709928" cy="1709928"/>
          </a:xfrm>
        </p:grpSpPr>
        <p:sp>
          <p:nvSpPr>
            <p:cNvPr id="19"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20" name="Picture 8" descr="Káº¿t quáº£ hÃ¬nh áº£nh cho icon syste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573986" y="1208339"/>
            <a:ext cx="1252728" cy="1252728"/>
            <a:chOff x="7233228" y="3095614"/>
            <a:chExt cx="1252728" cy="1252728"/>
          </a:xfrm>
        </p:grpSpPr>
        <p:sp>
          <p:nvSpPr>
            <p:cNvPr id="21" name="Shape 537"/>
            <p:cNvSpPr/>
            <p:nvPr/>
          </p:nvSpPr>
          <p:spPr>
            <a:xfrm rot="5400000">
              <a:off x="7233228" y="3095614"/>
              <a:ext cx="1252728" cy="1252728"/>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22" name="Picture 4" descr="Káº¿t quáº£ hÃ¬nh áº£nh cho icon ideas"/>
            <p:cNvPicPr>
              <a:picLocks noChangeAspect="1" noChangeArrowheads="1"/>
            </p:cNvPicPr>
            <p:nvPr/>
          </p:nvPicPr>
          <p:blipFill rotWithShape="1">
            <a:blip r:embed="rId5">
              <a:extLst>
                <a:ext uri="{28A0092B-C50C-407E-A947-70E740481C1C}">
                  <a14:useLocalDpi xmlns:a14="http://schemas.microsoft.com/office/drawing/2010/main" val="0"/>
                </a:ext>
              </a:extLst>
            </a:blip>
            <a:srcRect l="12431" r="10714"/>
            <a:stretch/>
          </p:blipFill>
          <p:spPr bwMode="auto">
            <a:xfrm>
              <a:off x="7285511" y="3125266"/>
              <a:ext cx="1154906" cy="11971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1923750" y="751139"/>
            <a:ext cx="1709928" cy="1709928"/>
            <a:chOff x="8585568" y="2654235"/>
            <a:chExt cx="1709928" cy="1709928"/>
          </a:xfrm>
        </p:grpSpPr>
        <p:sp>
          <p:nvSpPr>
            <p:cNvPr id="24"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25" name="Picture 6" descr="Káº¿t quáº£ hÃ¬nh áº£nh cho icon technologi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5442593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Shape 467"/>
          <p:cNvSpPr txBox="1">
            <a:spLocks noGrp="1"/>
          </p:cNvSpPr>
          <p:nvPr>
            <p:ph type="ctrTitle" idx="4294967295"/>
          </p:nvPr>
        </p:nvSpPr>
        <p:spPr>
          <a:xfrm>
            <a:off x="3222784" y="496112"/>
            <a:ext cx="5919787" cy="1942238"/>
          </a:xfrm>
          <a:prstGeom prst="rect">
            <a:avLst/>
          </a:prstGeom>
          <a:noFill/>
          <a:ln>
            <a:noFill/>
          </a:ln>
        </p:spPr>
        <p:txBody>
          <a:bodyPr lIns="91425" tIns="91425" rIns="91425" bIns="91425" anchor="b" anchorCtr="0">
            <a:noAutofit/>
          </a:bodyPr>
          <a:lstStyle/>
          <a:p>
            <a:pPr lvl="0">
              <a:spcBef>
                <a:spcPts val="0"/>
              </a:spcBef>
              <a:buNone/>
            </a:pPr>
            <a:r>
              <a:rPr lang="en" sz="10000" dirty="0"/>
              <a:t>HELLO!</a:t>
            </a:r>
          </a:p>
        </p:txBody>
      </p:sp>
      <p:sp>
        <p:nvSpPr>
          <p:cNvPr id="468" name="Shape 468"/>
          <p:cNvSpPr txBox="1">
            <a:spLocks noGrp="1"/>
          </p:cNvSpPr>
          <p:nvPr>
            <p:ph type="subTitle" idx="4294967295"/>
          </p:nvPr>
        </p:nvSpPr>
        <p:spPr>
          <a:xfrm>
            <a:off x="3222783" y="2364661"/>
            <a:ext cx="5919787" cy="1934965"/>
          </a:xfrm>
          <a:prstGeom prst="rect">
            <a:avLst/>
          </a:prstGeom>
          <a:noFill/>
          <a:ln>
            <a:noFill/>
          </a:ln>
        </p:spPr>
        <p:txBody>
          <a:bodyPr lIns="91425" tIns="91425" rIns="91425" bIns="91425" anchor="t" anchorCtr="0">
            <a:noAutofit/>
          </a:bodyPr>
          <a:lstStyle/>
          <a:p>
            <a:pPr lvl="0" algn="ctr" rtl="0">
              <a:spcBef>
                <a:spcPts val="0"/>
              </a:spcBef>
              <a:buNone/>
            </a:pPr>
            <a:r>
              <a:rPr lang="en" sz="3600" b="1" dirty="0" smtClean="0"/>
              <a:t>Sinh viên Phan Đình Tùng</a:t>
            </a:r>
            <a:endParaRPr lang="en" sz="3600" b="1" dirty="0"/>
          </a:p>
          <a:p>
            <a:pPr lvl="0" rtl="0">
              <a:spcBef>
                <a:spcPts val="0"/>
              </a:spcBef>
              <a:buClr>
                <a:schemeClr val="dk1"/>
              </a:buClr>
              <a:buSzPct val="55000"/>
              <a:buFont typeface="Arial"/>
              <a:buNone/>
              <a:tabLst>
                <a:tab pos="461963" algn="l"/>
                <a:tab pos="2513013" algn="l"/>
              </a:tabLst>
            </a:pPr>
            <a:r>
              <a:rPr lang="en-US" dirty="0" smtClean="0"/>
              <a:t>	LỚP 	: 14T3</a:t>
            </a:r>
            <a:endParaRPr lang="en-US" dirty="0"/>
          </a:p>
          <a:p>
            <a:pPr lvl="0">
              <a:spcBef>
                <a:spcPts val="0"/>
              </a:spcBef>
              <a:buClr>
                <a:schemeClr val="dk1"/>
              </a:buClr>
              <a:buSzPct val="55000"/>
              <a:buNone/>
              <a:tabLst>
                <a:tab pos="461963" algn="l"/>
                <a:tab pos="2513013" algn="l"/>
              </a:tabLst>
            </a:pPr>
            <a:r>
              <a:rPr lang="en-US" dirty="0" smtClean="0"/>
              <a:t>	MSSV	: </a:t>
            </a:r>
            <a:r>
              <a:rPr lang="en-US" dirty="0"/>
              <a:t>102140165</a:t>
            </a:r>
          </a:p>
          <a:p>
            <a:pPr lvl="0">
              <a:spcBef>
                <a:spcPts val="0"/>
              </a:spcBef>
              <a:buClr>
                <a:schemeClr val="dk1"/>
              </a:buClr>
              <a:buSzPct val="55000"/>
              <a:buNone/>
              <a:tabLst>
                <a:tab pos="461963" algn="l"/>
                <a:tab pos="2513013" algn="l"/>
              </a:tabLst>
            </a:pPr>
            <a:r>
              <a:rPr lang="en-US" dirty="0" smtClean="0"/>
              <a:t>	KHOA	: </a:t>
            </a:r>
            <a:r>
              <a:rPr lang="en-US" dirty="0"/>
              <a:t>CÔNG NGHÊ THÔNG TIN</a:t>
            </a:r>
          </a:p>
          <a:p>
            <a:pPr lvl="0">
              <a:spcBef>
                <a:spcPts val="0"/>
              </a:spcBef>
              <a:buClr>
                <a:schemeClr val="dk1"/>
              </a:buClr>
              <a:buSzPct val="55000"/>
              <a:buNone/>
              <a:tabLst>
                <a:tab pos="461963" algn="l"/>
                <a:tab pos="2513013" algn="l"/>
              </a:tabLst>
            </a:pPr>
            <a:r>
              <a:rPr lang="en-US" dirty="0" smtClean="0"/>
              <a:t>	CHUYÊN NGÀNH	: </a:t>
            </a:r>
            <a:r>
              <a:rPr lang="en-US" dirty="0"/>
              <a:t>HÊ THỐNG NHÚNG</a:t>
            </a:r>
          </a:p>
          <a:p>
            <a:pPr lvl="0" algn="ctr" rtl="0">
              <a:spcBef>
                <a:spcPts val="0"/>
              </a:spcBef>
              <a:buClr>
                <a:schemeClr val="dk1"/>
              </a:buClr>
              <a:buSzPct val="55000"/>
              <a:buFont typeface="Arial"/>
              <a:buNone/>
            </a:pPr>
            <a:endParaRPr lang="en" dirty="0" smtClean="0"/>
          </a:p>
          <a:p>
            <a:pPr lvl="0" algn="ctr">
              <a:spcBef>
                <a:spcPts val="0"/>
              </a:spcBef>
              <a:buNone/>
            </a:pPr>
            <a:endParaRPr sz="3600" b="1" dirty="0"/>
          </a:p>
        </p:txBody>
      </p:sp>
      <p:pic>
        <p:nvPicPr>
          <p:cNvPr id="4"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5146" t="57137" r="52443" b="1292"/>
          <a:stretch/>
        </p:blipFill>
        <p:spPr>
          <a:xfrm>
            <a:off x="451000" y="496112"/>
            <a:ext cx="2771784" cy="4076566"/>
          </a:xfrm>
          <a:prstGeom prst="rect">
            <a:avLst/>
          </a:prstGeom>
          <a:noFill/>
          <a:ln w="12700">
            <a:solidFill>
              <a:schemeClr val="tx1"/>
            </a:solidFill>
          </a:ln>
        </p:spPr>
      </p:pic>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0668" y="1094034"/>
            <a:ext cx="4945244" cy="3140897"/>
          </a:xfrm>
          <a:prstGeom prst="rect">
            <a:avLst/>
          </a:prstGeom>
        </p:spPr>
      </p:pic>
      <p:sp>
        <p:nvSpPr>
          <p:cNvPr id="726" name="Shape 726"/>
          <p:cNvSpPr/>
          <p:nvPr/>
        </p:nvSpPr>
        <p:spPr>
          <a:xfrm>
            <a:off x="3656584" y="897308"/>
            <a:ext cx="5393412" cy="4144711"/>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733531"/>
            <a:ext cx="3575399" cy="2501400"/>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rgbClr val="FFFFFF"/>
                </a:solidFill>
                <a:latin typeface="Source Sans Pro" panose="020B0604020202020204" charset="0"/>
                <a:ea typeface="Oswald"/>
                <a:cs typeface="Oswald"/>
                <a:sym typeface="Oswald"/>
              </a:rPr>
              <a:t>Bản đồ</a:t>
            </a:r>
            <a:endParaRPr lang="en" sz="3200" b="1" dirty="0">
              <a:solidFill>
                <a:srgbClr val="FFFFFF"/>
              </a:solidFill>
              <a:latin typeface="Source Sans Pro" panose="020B0604020202020204" charset="0"/>
              <a:ea typeface="Oswald"/>
              <a:cs typeface="Oswald"/>
              <a:sym typeface="Oswald"/>
            </a:endParaRPr>
          </a:p>
          <a:p>
            <a:pPr lvl="0" rtl="0">
              <a:spcBef>
                <a:spcPts val="0"/>
              </a:spcBef>
              <a:buNone/>
            </a:pPr>
            <a:r>
              <a:rPr lang="en" dirty="0" smtClean="0"/>
              <a:t>Hiển thị hình ảnh bản đồ Đà Nẵng lẫn Việt Nam.</a:t>
            </a:r>
          </a:p>
          <a:p>
            <a:pPr lvl="0" rtl="0">
              <a:spcBef>
                <a:spcPts val="0"/>
              </a:spcBef>
              <a:buNone/>
            </a:pPr>
            <a:r>
              <a:rPr lang="en" dirty="0" smtClean="0"/>
              <a:t>Hình bên cạnh là hình ảnh bản đồ khu vực xung quanh trường Đại học Bách Khoa</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307"/>
            <a:ext cx="9144000" cy="5140990"/>
          </a:xfrm>
          <a:prstGeom prst="rect">
            <a:avLst/>
          </a:prstGeom>
        </p:spPr>
      </p:pic>
    </p:spTree>
    <p:extLst>
      <p:ext uri="{BB962C8B-B14F-4D97-AF65-F5344CB8AC3E}">
        <p14:creationId xmlns:p14="http://schemas.microsoft.com/office/powerpoint/2010/main" val="250061286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295102"/>
            <a:ext cx="4945244" cy="2849607"/>
          </a:xfrm>
          <a:prstGeom prst="rect">
            <a:avLst/>
          </a:prstGeom>
        </p:spPr>
      </p:pic>
      <p:sp>
        <p:nvSpPr>
          <p:cNvPr id="726" name="Shape 726"/>
          <p:cNvSpPr/>
          <p:nvPr/>
        </p:nvSpPr>
        <p:spPr>
          <a:xfrm>
            <a:off x="3656584" y="1093862"/>
            <a:ext cx="5393412" cy="3768695"/>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733531"/>
            <a:ext cx="3575399" cy="2501400"/>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rgbClr val="FFFFFF"/>
                </a:solidFill>
                <a:latin typeface="Source Sans Pro" panose="020B0604020202020204" charset="0"/>
                <a:ea typeface="Oswald"/>
                <a:cs typeface="Oswald"/>
                <a:sym typeface="Oswald"/>
              </a:rPr>
              <a:t>Tìm kiếm</a:t>
            </a:r>
            <a:endParaRPr lang="en" sz="3200" b="1" dirty="0">
              <a:solidFill>
                <a:srgbClr val="FFFFFF"/>
              </a:solidFill>
              <a:latin typeface="Source Sans Pro" panose="020B0604020202020204" charset="0"/>
              <a:ea typeface="Oswald"/>
              <a:cs typeface="Oswald"/>
              <a:sym typeface="Oswald"/>
            </a:endParaRPr>
          </a:p>
          <a:p>
            <a:pPr lvl="0" rtl="0">
              <a:spcBef>
                <a:spcPts val="0"/>
              </a:spcBef>
              <a:buNone/>
            </a:pPr>
            <a:r>
              <a:rPr lang="en" dirty="0" smtClean="0"/>
              <a:t>Hiển thị kết quả tìm kiếm sau khi nhấn enter ô nhập từ tìm kiếm. Khi chọn đôi tượng tìm được, bản đồ sẽ phóng đến vị trí đối tượng được chọn.</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0668" y="1295101"/>
            <a:ext cx="4945244" cy="2829224"/>
          </a:xfrm>
          <a:prstGeom prst="rect">
            <a:avLst/>
          </a:prstGeom>
        </p:spPr>
      </p:pic>
    </p:spTree>
    <p:extLst>
      <p:ext uri="{BB962C8B-B14F-4D97-AF65-F5344CB8AC3E}">
        <p14:creationId xmlns:p14="http://schemas.microsoft.com/office/powerpoint/2010/main" val="46301864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295103"/>
            <a:ext cx="4945244" cy="2780342"/>
          </a:xfrm>
          <a:prstGeom prst="rect">
            <a:avLst/>
          </a:prstGeom>
        </p:spPr>
      </p:pic>
      <p:sp>
        <p:nvSpPr>
          <p:cNvPr id="726" name="Shape 726"/>
          <p:cNvSpPr/>
          <p:nvPr/>
        </p:nvSpPr>
        <p:spPr>
          <a:xfrm>
            <a:off x="3656584" y="1079500"/>
            <a:ext cx="5393412" cy="3717925"/>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634216"/>
            <a:ext cx="3575399" cy="3163209"/>
          </a:xfrm>
          <a:prstGeom prst="rect">
            <a:avLst/>
          </a:prstGeom>
          <a:noFill/>
          <a:ln>
            <a:noFill/>
          </a:ln>
        </p:spPr>
        <p:txBody>
          <a:bodyPr lIns="91425" tIns="91425" rIns="91425" bIns="91425" anchor="b" anchorCtr="0">
            <a:noAutofit/>
          </a:bodyPr>
          <a:lstStyle/>
          <a:p>
            <a:pPr lvl="0">
              <a:spcBef>
                <a:spcPts val="0"/>
              </a:spcBef>
              <a:buNone/>
            </a:pPr>
            <a:r>
              <a:rPr lang="vi-VN" sz="3200" b="1" dirty="0" smtClean="0">
                <a:solidFill>
                  <a:srgbClr val="FFFFFF"/>
                </a:solidFill>
                <a:latin typeface="Source Sans Pro" panose="020B0604020202020204" charset="0"/>
                <a:ea typeface="Oswald"/>
                <a:cs typeface="Oswald"/>
                <a:sym typeface="Oswald"/>
              </a:rPr>
              <a:t>Xem tình hình mực nước trên bản đồ</a:t>
            </a:r>
            <a:endParaRPr lang="en" sz="3200" b="1" dirty="0">
              <a:solidFill>
                <a:srgbClr val="FFFFFF"/>
              </a:solidFill>
              <a:latin typeface="Source Sans Pro" panose="020B0604020202020204" charset="0"/>
              <a:ea typeface="Oswald"/>
              <a:cs typeface="Oswald"/>
              <a:sym typeface="Oswald"/>
            </a:endParaRPr>
          </a:p>
          <a:p>
            <a:pPr lvl="0">
              <a:spcBef>
                <a:spcPts val="0"/>
              </a:spcBef>
              <a:buNone/>
            </a:pPr>
            <a:r>
              <a:rPr lang="en-US" dirty="0" err="1" smtClean="0"/>
              <a:t>Cảm</a:t>
            </a:r>
            <a:r>
              <a:rPr lang="en-US" dirty="0" smtClean="0"/>
              <a:t> </a:t>
            </a:r>
            <a:r>
              <a:rPr lang="en-US" dirty="0"/>
              <a:t>biến trên bản đồ </a:t>
            </a:r>
            <a:r>
              <a:rPr lang="en-US" dirty="0" err="1"/>
              <a:t>sẽ</a:t>
            </a:r>
            <a:r>
              <a:rPr lang="en-US" dirty="0"/>
              <a:t> được thể hiện </a:t>
            </a:r>
            <a:r>
              <a:rPr lang="en-US" dirty="0" err="1"/>
              <a:t>bằng</a:t>
            </a:r>
            <a:r>
              <a:rPr lang="en-US" dirty="0"/>
              <a:t> tên và hình tròn </a:t>
            </a:r>
            <a:r>
              <a:rPr lang="en-US" dirty="0" err="1"/>
              <a:t>màu</a:t>
            </a:r>
            <a:r>
              <a:rPr lang="en-US" dirty="0"/>
              <a:t> </a:t>
            </a:r>
            <a:r>
              <a:rPr lang="en-US" dirty="0" err="1"/>
              <a:t>đỏ</a:t>
            </a:r>
            <a:r>
              <a:rPr lang="en-US" dirty="0"/>
              <a:t> thể hiện </a:t>
            </a:r>
            <a:r>
              <a:rPr lang="en-US" dirty="0" err="1"/>
              <a:t>mực</a:t>
            </a:r>
            <a:r>
              <a:rPr lang="en-US" dirty="0"/>
              <a:t> </a:t>
            </a:r>
            <a:r>
              <a:rPr lang="en-US" dirty="0" err="1"/>
              <a:t>nước</a:t>
            </a:r>
            <a:r>
              <a:rPr lang="en-US" dirty="0"/>
              <a:t> hiện tại ở mỗi </a:t>
            </a:r>
            <a:r>
              <a:rPr lang="en-US" dirty="0" err="1"/>
              <a:t>cảm</a:t>
            </a:r>
            <a:r>
              <a:rPr lang="en-US" dirty="0"/>
              <a:t> biến. </a:t>
            </a:r>
            <a:r>
              <a:rPr lang="en-US" dirty="0" err="1"/>
              <a:t>Màu</a:t>
            </a:r>
            <a:r>
              <a:rPr lang="en-US" dirty="0"/>
              <a:t> </a:t>
            </a:r>
            <a:r>
              <a:rPr lang="en-US" dirty="0" err="1"/>
              <a:t>đỏ</a:t>
            </a:r>
            <a:r>
              <a:rPr lang="en-US" dirty="0"/>
              <a:t> </a:t>
            </a:r>
            <a:r>
              <a:rPr lang="en-US" dirty="0" err="1"/>
              <a:t>sẽ</a:t>
            </a:r>
            <a:r>
              <a:rPr lang="en-US" dirty="0"/>
              <a:t> càng </a:t>
            </a:r>
            <a:r>
              <a:rPr lang="en-US" dirty="0" err="1"/>
              <a:t>lớn</a:t>
            </a:r>
            <a:r>
              <a:rPr lang="en-US" dirty="0"/>
              <a:t> nếu </a:t>
            </a:r>
            <a:r>
              <a:rPr lang="en-US" dirty="0" err="1"/>
              <a:t>tỉ</a:t>
            </a:r>
            <a:r>
              <a:rPr lang="en-US" dirty="0"/>
              <a:t> </a:t>
            </a:r>
            <a:r>
              <a:rPr lang="en-US" dirty="0" err="1"/>
              <a:t>lệ</a:t>
            </a:r>
            <a:r>
              <a:rPr lang="en-US" dirty="0"/>
              <a:t> </a:t>
            </a:r>
            <a:r>
              <a:rPr lang="en-US" dirty="0" err="1"/>
              <a:t>mực</a:t>
            </a:r>
            <a:r>
              <a:rPr lang="en-US" dirty="0"/>
              <a:t> </a:t>
            </a:r>
            <a:r>
              <a:rPr lang="en-US" dirty="0" err="1"/>
              <a:t>nước</a:t>
            </a:r>
            <a:r>
              <a:rPr lang="en-US" dirty="0"/>
              <a:t> tại vị trí đó với </a:t>
            </a:r>
            <a:r>
              <a:rPr lang="en-US" dirty="0" err="1"/>
              <a:t>mực</a:t>
            </a:r>
            <a:r>
              <a:rPr lang="en-US" dirty="0"/>
              <a:t> </a:t>
            </a:r>
            <a:r>
              <a:rPr lang="en-US" dirty="0" err="1"/>
              <a:t>nước</a:t>
            </a:r>
            <a:r>
              <a:rPr lang="en-US" dirty="0"/>
              <a:t> tối </a:t>
            </a:r>
            <a:r>
              <a:rPr lang="en-US" dirty="0" err="1"/>
              <a:t>đa</a:t>
            </a:r>
            <a:r>
              <a:rPr lang="en-US" dirty="0"/>
              <a:t> của </a:t>
            </a:r>
            <a:r>
              <a:rPr lang="en-US" dirty="0" err="1"/>
              <a:t>thiết</a:t>
            </a:r>
            <a:r>
              <a:rPr lang="en-US" dirty="0"/>
              <a:t> bị càng </a:t>
            </a:r>
            <a:r>
              <a:rPr lang="en-US" dirty="0" err="1" smtClean="0"/>
              <a:t>lớn</a:t>
            </a:r>
            <a:r>
              <a:rPr lang="en-US" dirty="0" smtClean="0"/>
              <a:t>.</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2563" y="1295103"/>
            <a:ext cx="4945243" cy="2780342"/>
          </a:xfrm>
          <a:prstGeom prst="rect">
            <a:avLst/>
          </a:prstGeom>
        </p:spPr>
      </p:pic>
    </p:spTree>
    <p:extLst>
      <p:ext uri="{BB962C8B-B14F-4D97-AF65-F5344CB8AC3E}">
        <p14:creationId xmlns:p14="http://schemas.microsoft.com/office/powerpoint/2010/main" val="157592819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295103"/>
            <a:ext cx="4945244" cy="2780342"/>
          </a:xfrm>
          <a:prstGeom prst="rect">
            <a:avLst/>
          </a:prstGeom>
        </p:spPr>
      </p:pic>
      <p:sp>
        <p:nvSpPr>
          <p:cNvPr id="726" name="Shape 726"/>
          <p:cNvSpPr/>
          <p:nvPr/>
        </p:nvSpPr>
        <p:spPr>
          <a:xfrm>
            <a:off x="3656584" y="1085849"/>
            <a:ext cx="5393412" cy="3714751"/>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733531"/>
            <a:ext cx="3575399" cy="2501400"/>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rgbClr val="FFFFFF"/>
                </a:solidFill>
                <a:latin typeface="Source Sans Pro" panose="020B0604020202020204" charset="0"/>
                <a:ea typeface="Oswald"/>
                <a:cs typeface="Oswald"/>
                <a:sym typeface="Oswald"/>
              </a:rPr>
              <a:t>Đăng ký nhận thông báo</a:t>
            </a:r>
            <a:endParaRPr lang="en" sz="3200" b="1" dirty="0">
              <a:solidFill>
                <a:srgbClr val="FFFFFF"/>
              </a:solidFill>
              <a:latin typeface="Source Sans Pro" panose="020B0604020202020204" charset="0"/>
              <a:ea typeface="Oswald"/>
              <a:cs typeface="Oswald"/>
              <a:sym typeface="Oswald"/>
            </a:endParaRPr>
          </a:p>
          <a:p>
            <a:pPr lvl="0" rtl="0">
              <a:spcBef>
                <a:spcPts val="0"/>
              </a:spcBef>
              <a:buNone/>
            </a:pPr>
            <a:r>
              <a:rPr lang="en" dirty="0" smtClean="0"/>
              <a:t>Chọn Đăng ký nhận thông báo khi chọn đối tượng trên bản đồ, nhập email để đăng ký nhận thông báo</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spTree>
    <p:extLst>
      <p:ext uri="{BB962C8B-B14F-4D97-AF65-F5344CB8AC3E}">
        <p14:creationId xmlns:p14="http://schemas.microsoft.com/office/powerpoint/2010/main" val="2912492320"/>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295104"/>
            <a:ext cx="4945243" cy="2780341"/>
          </a:xfrm>
          <a:prstGeom prst="rect">
            <a:avLst/>
          </a:prstGeom>
        </p:spPr>
      </p:pic>
      <p:sp>
        <p:nvSpPr>
          <p:cNvPr id="726" name="Shape 726"/>
          <p:cNvSpPr/>
          <p:nvPr/>
        </p:nvSpPr>
        <p:spPr>
          <a:xfrm>
            <a:off x="3656584" y="1085849"/>
            <a:ext cx="5393412" cy="3714751"/>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733531"/>
            <a:ext cx="3575399" cy="2501400"/>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rgbClr val="FFFFFF"/>
                </a:solidFill>
                <a:latin typeface="Source Sans Pro" panose="020B0604020202020204" charset="0"/>
                <a:ea typeface="Oswald"/>
                <a:cs typeface="Oswald"/>
                <a:sym typeface="Oswald"/>
              </a:rPr>
              <a:t>Tìm đường đi</a:t>
            </a:r>
            <a:endParaRPr lang="en" sz="3200" b="1" dirty="0">
              <a:solidFill>
                <a:srgbClr val="FFFFFF"/>
              </a:solidFill>
              <a:latin typeface="Source Sans Pro" panose="020B0604020202020204" charset="0"/>
              <a:ea typeface="Oswald"/>
              <a:cs typeface="Oswald"/>
              <a:sym typeface="Oswald"/>
            </a:endParaRPr>
          </a:p>
          <a:p>
            <a:pPr lvl="0" rtl="0">
              <a:spcBef>
                <a:spcPts val="0"/>
              </a:spcBef>
              <a:buNone/>
            </a:pPr>
            <a:r>
              <a:rPr lang="en" dirty="0" smtClean="0"/>
              <a:t>Kết quả tìm đường đi sau khi chọn điểm đầu và điểm đích. Kết quả hiển thị nhanh và chính xác. Tuân theo đúng luật giao thông.</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2564" y="1295103"/>
            <a:ext cx="4945241" cy="2780341"/>
          </a:xfrm>
          <a:prstGeom prst="rect">
            <a:avLst/>
          </a:prstGeom>
        </p:spPr>
      </p:pic>
    </p:spTree>
    <p:extLst>
      <p:ext uri="{BB962C8B-B14F-4D97-AF65-F5344CB8AC3E}">
        <p14:creationId xmlns:p14="http://schemas.microsoft.com/office/powerpoint/2010/main" val="405148955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295103"/>
            <a:ext cx="4945243" cy="2780341"/>
          </a:xfrm>
          <a:prstGeom prst="rect">
            <a:avLst/>
          </a:prstGeom>
        </p:spPr>
      </p:pic>
      <p:sp>
        <p:nvSpPr>
          <p:cNvPr id="726" name="Shape 726"/>
          <p:cNvSpPr/>
          <p:nvPr/>
        </p:nvSpPr>
        <p:spPr>
          <a:xfrm>
            <a:off x="3656584" y="1085849"/>
            <a:ext cx="5393412" cy="3714751"/>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733530"/>
            <a:ext cx="3575399" cy="2971819"/>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rgbClr val="FFFFFF"/>
                </a:solidFill>
                <a:latin typeface="Source Sans Pro" panose="020B0604020202020204" charset="0"/>
                <a:ea typeface="Oswald"/>
                <a:cs typeface="Oswald"/>
                <a:sym typeface="Oswald"/>
              </a:rPr>
              <a:t>Đăng ký thiết bị mới</a:t>
            </a:r>
            <a:endParaRPr lang="en" sz="3200" b="1" dirty="0">
              <a:solidFill>
                <a:srgbClr val="FFFFFF"/>
              </a:solidFill>
              <a:latin typeface="Source Sans Pro" panose="020B0604020202020204" charset="0"/>
              <a:ea typeface="Oswald"/>
              <a:cs typeface="Oswald"/>
              <a:sym typeface="Oswald"/>
            </a:endParaRPr>
          </a:p>
          <a:p>
            <a:pPr lvl="0" rtl="0">
              <a:spcBef>
                <a:spcPts val="0"/>
              </a:spcBef>
              <a:buNone/>
            </a:pPr>
            <a:r>
              <a:rPr lang="en" dirty="0" smtClean="0"/>
              <a:t>Đăng ký thiết bị mới trợ giúp cho nhân viên đăng ký mới thiết bị. Xong, để đăng ký mới thiết bị còn phải thực hiện nhiều bước phức tạp khác, đây chỉ là bước đầu.</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spTree>
    <p:extLst>
      <p:ext uri="{BB962C8B-B14F-4D97-AF65-F5344CB8AC3E}">
        <p14:creationId xmlns:p14="http://schemas.microsoft.com/office/powerpoint/2010/main" val="3593698554"/>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8" name="Shape 728"/>
          <p:cNvSpPr txBox="1">
            <a:spLocks noGrp="1"/>
          </p:cNvSpPr>
          <p:nvPr>
            <p:ph type="body" idx="4294967295"/>
          </p:nvPr>
        </p:nvSpPr>
        <p:spPr>
          <a:xfrm>
            <a:off x="2786450" y="638155"/>
            <a:ext cx="3575399" cy="638195"/>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chemeClr val="tx1"/>
                </a:solidFill>
                <a:latin typeface="Source Sans Pro" panose="020B0604020202020204" charset="0"/>
                <a:ea typeface="Oswald"/>
                <a:cs typeface="Oswald"/>
                <a:sym typeface="Oswald"/>
              </a:rPr>
              <a:t>Hình ảnh thiết bị</a:t>
            </a:r>
            <a:endParaRPr lang="en" sz="3200" b="1" dirty="0">
              <a:solidFill>
                <a:schemeClr val="tx1"/>
              </a:solidFill>
              <a:latin typeface="Source Sans Pro" panose="020B0604020202020204" charset="0"/>
              <a:ea typeface="Oswald"/>
              <a:cs typeface="Oswald"/>
              <a:sym typeface="Oswald"/>
            </a:endParaRPr>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pic>
        <p:nvPicPr>
          <p:cNvPr id="6" name="Picture 5"/>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1081" r="21379"/>
          <a:stretch/>
        </p:blipFill>
        <p:spPr bwMode="auto">
          <a:xfrm>
            <a:off x="-28575" y="1591945"/>
            <a:ext cx="3314701" cy="3235960"/>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24523" t="7359" r="19400"/>
          <a:stretch/>
        </p:blipFill>
        <p:spPr bwMode="auto">
          <a:xfrm>
            <a:off x="3209926" y="1591945"/>
            <a:ext cx="3409950" cy="3235960"/>
          </a:xfrm>
          <a:prstGeom prst="rect">
            <a:avLst/>
          </a:prstGeom>
          <a:ln>
            <a:noFill/>
          </a:ln>
          <a:extLst>
            <a:ext uri="{53640926-AAD7-44D8-BBD7-CCE9431645EC}">
              <a14:shadowObscured xmlns:a14="http://schemas.microsoft.com/office/drawing/2010/main"/>
            </a:ext>
          </a:extLst>
        </p:spPr>
      </p:pic>
      <p:pic>
        <p:nvPicPr>
          <p:cNvPr id="9" name="Picture 8"/>
          <p:cNvPicPr/>
          <p:nvPr/>
        </p:nvPicPr>
        <p:blipFill rotWithShape="1">
          <a:blip r:embed="rId7" cstate="print">
            <a:extLst>
              <a:ext uri="{28A0092B-C50C-407E-A947-70E740481C1C}">
                <a14:useLocalDpi xmlns:a14="http://schemas.microsoft.com/office/drawing/2010/main" val="0"/>
              </a:ext>
            </a:extLst>
          </a:blip>
          <a:srcRect l="9534" t="18959" r="10755" b="2420"/>
          <a:stretch/>
        </p:blipFill>
        <p:spPr bwMode="auto">
          <a:xfrm>
            <a:off x="6715126" y="638155"/>
            <a:ext cx="2450952" cy="45179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977412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3233275" y="3190876"/>
            <a:ext cx="5214599" cy="1525160"/>
          </a:xfrm>
          <a:prstGeom prst="rect">
            <a:avLst/>
          </a:prstGeom>
        </p:spPr>
        <p:txBody>
          <a:bodyPr lIns="91425" tIns="91425" rIns="91425" bIns="91425" anchor="b" anchorCtr="0">
            <a:noAutofit/>
          </a:bodyPr>
          <a:lstStyle/>
          <a:p>
            <a:r>
              <a:rPr lang="en-US" sz="4400" dirty="0" smtClean="0">
                <a:latin typeface="Source Sans Pro" panose="020B0604020202020204" charset="0"/>
              </a:rPr>
              <a:t>Kết </a:t>
            </a:r>
            <a:r>
              <a:rPr lang="en-US" sz="4400" dirty="0" err="1" smtClean="0">
                <a:latin typeface="Source Sans Pro" panose="020B0604020202020204" charset="0"/>
              </a:rPr>
              <a:t>luận</a:t>
            </a:r>
            <a:r>
              <a:rPr lang="en-US" sz="4400" dirty="0" smtClean="0">
                <a:latin typeface="Source Sans Pro" panose="020B0604020202020204" charset="0"/>
              </a:rPr>
              <a:t> và</a:t>
            </a:r>
            <a:br>
              <a:rPr lang="en-US" sz="4400" dirty="0" smtClean="0">
                <a:latin typeface="Source Sans Pro" panose="020B0604020202020204" charset="0"/>
              </a:rPr>
            </a:br>
            <a:r>
              <a:rPr lang="en-US" sz="4400" dirty="0" smtClean="0">
                <a:latin typeface="Source Sans Pro" panose="020B0604020202020204" charset="0"/>
              </a:rPr>
              <a:t>hướng </a:t>
            </a:r>
            <a:r>
              <a:rPr lang="en-US" sz="4400" dirty="0" err="1" smtClean="0">
                <a:latin typeface="Source Sans Pro" panose="020B0604020202020204" charset="0"/>
              </a:rPr>
              <a:t>phát</a:t>
            </a:r>
            <a:r>
              <a:rPr lang="en-US" sz="4400" dirty="0" smtClean="0">
                <a:latin typeface="Source Sans Pro" panose="020B0604020202020204" charset="0"/>
              </a:rPr>
              <a:t> </a:t>
            </a:r>
            <a:r>
              <a:rPr lang="en-US" sz="4400" dirty="0" err="1" smtClean="0">
                <a:latin typeface="Source Sans Pro" panose="020B0604020202020204" charset="0"/>
              </a:rPr>
              <a:t>triển</a:t>
            </a:r>
            <a:endParaRPr lang="en-US" sz="4400" dirty="0">
              <a:latin typeface="Source Sans Pro" panose="020B0604020202020204" charset="0"/>
            </a:endParaRPr>
          </a:p>
        </p:txBody>
      </p:sp>
      <p:grpSp>
        <p:nvGrpSpPr>
          <p:cNvPr id="26" name="Group 25"/>
          <p:cNvGrpSpPr/>
          <p:nvPr/>
        </p:nvGrpSpPr>
        <p:grpSpPr>
          <a:xfrm>
            <a:off x="368482" y="791986"/>
            <a:ext cx="1940868" cy="1706699"/>
            <a:chOff x="6660559" y="2657464"/>
            <a:chExt cx="1940868" cy="1706699"/>
          </a:xfrm>
        </p:grpSpPr>
        <p:sp>
          <p:nvSpPr>
            <p:cNvPr id="27" name="Shape 537"/>
            <p:cNvSpPr/>
            <p:nvPr/>
          </p:nvSpPr>
          <p:spPr>
            <a:xfrm rot="5400000">
              <a:off x="6779258" y="2657464"/>
              <a:ext cx="1706699" cy="1706699"/>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28" name="Picture 4" descr="Káº¿t quáº£ hÃ¬nh áº£nh cho icon ide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559" y="2757156"/>
              <a:ext cx="1940868" cy="15462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2293491" y="788757"/>
            <a:ext cx="1709928" cy="1709928"/>
            <a:chOff x="8585568" y="2654235"/>
            <a:chExt cx="1709928" cy="1709928"/>
          </a:xfrm>
        </p:grpSpPr>
        <p:sp>
          <p:nvSpPr>
            <p:cNvPr id="30"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31" name="Picture 6" descr="Káº¿t quáº£ hÃ¬nh áº£nh cho icon technolog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483952" y="2597135"/>
            <a:ext cx="1709928" cy="1709928"/>
            <a:chOff x="6776029" y="4462613"/>
            <a:chExt cx="1709928" cy="1709928"/>
          </a:xfrm>
        </p:grpSpPr>
        <p:sp>
          <p:nvSpPr>
            <p:cNvPr id="33"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34" name="Picture 8" descr="Káº¿t quáº£ hÃ¬nh áº£nh cho icon syste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2292232" y="2597136"/>
            <a:ext cx="1709928" cy="1709928"/>
            <a:chOff x="8584309" y="4462614"/>
            <a:chExt cx="1709928" cy="1709928"/>
          </a:xfrm>
        </p:grpSpPr>
        <p:sp>
          <p:nvSpPr>
            <p:cNvPr id="36"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37" name="Picture 20" descr="Káº¿t quáº£ hÃ¬nh áº£nh cho icon deplo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1873643"/>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0"/>
            <a:ext cx="6996600" cy="739740"/>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10" name="Content Placeholder 2"/>
          <p:cNvSpPr>
            <a:spLocks noGrp="1"/>
          </p:cNvSpPr>
          <p:nvPr/>
        </p:nvSpPr>
        <p:spPr>
          <a:xfrm>
            <a:off x="1341783" y="580414"/>
            <a:ext cx="6730667" cy="5683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a:t>Kết quả </a:t>
            </a:r>
            <a:r>
              <a:rPr lang="en-US" sz="2800" dirty="0" err="1"/>
              <a:t>đạt</a:t>
            </a:r>
            <a:r>
              <a:rPr lang="en-US" sz="2800" dirty="0"/>
              <a:t> được</a:t>
            </a:r>
            <a:endParaRPr lang="en-US" sz="6000" dirty="0">
              <a:latin typeface="Calibri" panose="020F0502020204030204" pitchFamily="34" charset="0"/>
              <a:cs typeface="Calibri" panose="020F0502020204030204" pitchFamily="34" charset="0"/>
            </a:endParaRPr>
          </a:p>
        </p:txBody>
      </p:sp>
      <p:sp>
        <p:nvSpPr>
          <p:cNvPr id="2" name="Text Placeholder 1"/>
          <p:cNvSpPr>
            <a:spLocks noGrp="1"/>
          </p:cNvSpPr>
          <p:nvPr>
            <p:ph type="body" idx="1"/>
          </p:nvPr>
        </p:nvSpPr>
        <p:spPr>
          <a:xfrm>
            <a:off x="132967" y="1074354"/>
            <a:ext cx="4574149" cy="3251281"/>
          </a:xfrm>
        </p:spPr>
        <p:txBody>
          <a:bodyPr/>
          <a:lstStyle/>
          <a:p>
            <a:pPr algn="just">
              <a:spcAft>
                <a:spcPts val="1200"/>
              </a:spcAft>
              <a:buNone/>
            </a:pPr>
            <a:r>
              <a:rPr lang="en-US" i="1" dirty="0">
                <a:solidFill>
                  <a:schemeClr val="tx1"/>
                </a:solidFill>
                <a:latin typeface="Times New Roman" panose="02020603050405020304" pitchFamily="18" charset="0"/>
                <a:cs typeface="Times New Roman" panose="02020603050405020304" pitchFamily="18" charset="0"/>
              </a:rPr>
              <a:t>Kết quả </a:t>
            </a:r>
            <a:r>
              <a:rPr lang="en-US" i="1" dirty="0" err="1">
                <a:solidFill>
                  <a:schemeClr val="tx1"/>
                </a:solidFill>
                <a:latin typeface="Times New Roman" panose="02020603050405020304" pitchFamily="18" charset="0"/>
                <a:cs typeface="Times New Roman" panose="02020603050405020304" pitchFamily="18" charset="0"/>
              </a:rPr>
              <a:t>đạt</a:t>
            </a:r>
            <a:r>
              <a:rPr lang="en-US" i="1" dirty="0">
                <a:solidFill>
                  <a:schemeClr val="tx1"/>
                </a:solidFill>
                <a:latin typeface="Times New Roman" panose="02020603050405020304" pitchFamily="18" charset="0"/>
                <a:cs typeface="Times New Roman" panose="02020603050405020304" pitchFamily="18" charset="0"/>
              </a:rPr>
              <a:t> </a:t>
            </a:r>
            <a:r>
              <a:rPr lang="en-US" i="1" dirty="0" smtClean="0">
                <a:solidFill>
                  <a:schemeClr val="tx1"/>
                </a:solidFill>
                <a:latin typeface="Times New Roman" panose="02020603050405020304" pitchFamily="18" charset="0"/>
                <a:cs typeface="Times New Roman" panose="02020603050405020304" pitchFamily="18" charset="0"/>
              </a:rPr>
              <a:t>được</a:t>
            </a:r>
            <a:endParaRPr lang="en-US" dirty="0" smtClean="0">
              <a:solidFill>
                <a:schemeClr val="tx1"/>
              </a:solidFill>
              <a:latin typeface="Times New Roman" panose="02020603050405020304" pitchFamily="18" charset="0"/>
              <a:cs typeface="Times New Roman" panose="02020603050405020304" pitchFamily="18" charset="0"/>
            </a:endParaRPr>
          </a:p>
          <a:p>
            <a:pPr marL="112713" lvl="0" indent="252413" algn="just">
              <a:lnSpc>
                <a:spcPct val="110000"/>
              </a:lnSpc>
              <a:buFont typeface="Arial" panose="020B0604020202020204" pitchFamily="34" charset="0"/>
              <a:buChar char="•"/>
            </a:pPr>
            <a:r>
              <a:rPr lang="en-US" dirty="0" smtClean="0">
                <a:solidFill>
                  <a:schemeClr val="tx1"/>
                </a:solidFill>
                <a:latin typeface="Times New Roman" panose="02020603050405020304" pitchFamily="18" charset="0"/>
                <a:cs typeface="Times New Roman" panose="02020603050405020304" pitchFamily="18" charset="0"/>
              </a:rPr>
              <a:t>Hiểu </a:t>
            </a:r>
            <a:r>
              <a:rPr lang="en-US" dirty="0">
                <a:solidFill>
                  <a:schemeClr val="tx1"/>
                </a:solidFill>
                <a:latin typeface="Times New Roman" panose="02020603050405020304" pitchFamily="18" charset="0"/>
                <a:cs typeface="Times New Roman" panose="02020603050405020304" pitchFamily="18" charset="0"/>
              </a:rPr>
              <a:t>được lý </a:t>
            </a:r>
            <a:r>
              <a:rPr lang="en-US" dirty="0" err="1">
                <a:solidFill>
                  <a:schemeClr val="tx1"/>
                </a:solidFill>
                <a:latin typeface="Times New Roman" panose="02020603050405020304" pitchFamily="18" charset="0"/>
                <a:cs typeface="Times New Roman" panose="02020603050405020304" pitchFamily="18" charset="0"/>
              </a:rPr>
              <a:t>thuyết</a:t>
            </a:r>
            <a:r>
              <a:rPr lang="en-US" dirty="0">
                <a:solidFill>
                  <a:schemeClr val="tx1"/>
                </a:solidFill>
                <a:latin typeface="Times New Roman" panose="02020603050405020304" pitchFamily="18" charset="0"/>
                <a:cs typeface="Times New Roman" panose="02020603050405020304" pitchFamily="18" charset="0"/>
              </a:rPr>
              <a:t> của lập trình web</a:t>
            </a:r>
            <a:r>
              <a:rPr lang="en-US" dirty="0" smtClean="0">
                <a:solidFill>
                  <a:schemeClr val="tx1"/>
                </a:solidFill>
                <a:latin typeface="Times New Roman" panose="02020603050405020304" pitchFamily="18" charset="0"/>
                <a:cs typeface="Times New Roman" panose="02020603050405020304" pitchFamily="18" charset="0"/>
              </a:rPr>
              <a:t>. Các </a:t>
            </a:r>
            <a:r>
              <a:rPr lang="en-US" dirty="0" err="1">
                <a:solidFill>
                  <a:schemeClr val="tx1"/>
                </a:solidFill>
                <a:latin typeface="Times New Roman" panose="02020603050405020304" pitchFamily="18" charset="0"/>
                <a:cs typeface="Times New Roman" panose="02020603050405020304" pitchFamily="18" charset="0"/>
              </a:rPr>
              <a:t>bước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triển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khai</a:t>
            </a: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một </a:t>
            </a:r>
            <a:r>
              <a:rPr lang="en-US" dirty="0">
                <a:solidFill>
                  <a:schemeClr val="tx1"/>
                </a:solidFill>
                <a:latin typeface="Times New Roman" panose="02020603050405020304" pitchFamily="18" charset="0"/>
                <a:cs typeface="Times New Roman" panose="02020603050405020304" pitchFamily="18" charset="0"/>
              </a:rPr>
              <a:t>sản </a:t>
            </a:r>
            <a:r>
              <a:rPr lang="en-US" dirty="0" err="1" smtClean="0">
                <a:solidFill>
                  <a:schemeClr val="tx1"/>
                </a:solidFill>
                <a:latin typeface="Times New Roman" panose="02020603050405020304" pitchFamily="18" charset="0"/>
                <a:cs typeface="Times New Roman" panose="02020603050405020304" pitchFamily="18" charset="0"/>
              </a:rPr>
              <a:t>phầm</a:t>
            </a:r>
            <a:r>
              <a:rPr lang="en-US" dirty="0" smtClean="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marL="112713" lvl="0" indent="252413" algn="just">
              <a:lnSpc>
                <a:spcPct val="110000"/>
              </a:lnSpc>
              <a:buFont typeface="Arial" panose="020B0604020202020204" pitchFamily="34" charset="0"/>
              <a:buChar char="•"/>
            </a:pPr>
            <a:r>
              <a:rPr lang="en-US" dirty="0" smtClean="0">
                <a:solidFill>
                  <a:schemeClr val="tx1"/>
                </a:solidFill>
                <a:latin typeface="Times New Roman" panose="02020603050405020304" pitchFamily="18" charset="0"/>
                <a:cs typeface="Times New Roman" panose="02020603050405020304" pitchFamily="18" charset="0"/>
              </a:rPr>
              <a:t>Xây </a:t>
            </a:r>
            <a:r>
              <a:rPr lang="en-US" dirty="0">
                <a:solidFill>
                  <a:schemeClr val="tx1"/>
                </a:solidFill>
                <a:latin typeface="Times New Roman" panose="02020603050405020304" pitchFamily="18" charset="0"/>
                <a:cs typeface="Times New Roman" panose="02020603050405020304" pitchFamily="18" charset="0"/>
              </a:rPr>
              <a:t>dựng được </a:t>
            </a:r>
            <a:r>
              <a:rPr lang="en-US" dirty="0" err="1">
                <a:solidFill>
                  <a:schemeClr val="tx1"/>
                </a:solidFill>
                <a:latin typeface="Times New Roman" panose="02020603050405020304" pitchFamily="18" charset="0"/>
                <a:cs typeface="Times New Roman" panose="02020603050405020304" pitchFamily="18" charset="0"/>
              </a:rPr>
              <a:t>hệ</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thống</a:t>
            </a:r>
            <a:r>
              <a:rPr lang="en-US" dirty="0">
                <a:solidFill>
                  <a:schemeClr val="tx1"/>
                </a:solidFill>
                <a:latin typeface="Times New Roman" panose="02020603050405020304" pitchFamily="18" charset="0"/>
                <a:cs typeface="Times New Roman" panose="02020603050405020304" pitchFamily="18" charset="0"/>
              </a:rPr>
              <a:t> bản đồ.</a:t>
            </a:r>
          </a:p>
          <a:p>
            <a:pPr marL="112713" lvl="0" indent="252413" algn="just">
              <a:lnSpc>
                <a:spcPct val="110000"/>
              </a:lnSpc>
              <a:buFont typeface="Arial" panose="020B0604020202020204" pitchFamily="34" charset="0"/>
              <a:buChar char="•"/>
            </a:pPr>
            <a:r>
              <a:rPr lang="en-US" dirty="0" err="1">
                <a:solidFill>
                  <a:schemeClr val="tx1"/>
                </a:solidFill>
                <a:latin typeface="Times New Roman" panose="02020603050405020304" pitchFamily="18" charset="0"/>
                <a:cs typeface="Times New Roman" panose="02020603050405020304" pitchFamily="18" charset="0"/>
              </a:rPr>
              <a:t>Phân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tích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thiết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kế</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hệ</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thống</a:t>
            </a:r>
            <a:r>
              <a:rPr lang="en-US" dirty="0">
                <a:solidFill>
                  <a:schemeClr val="tx1"/>
                </a:solidFill>
                <a:latin typeface="Times New Roman" panose="02020603050405020304" pitchFamily="18" charset="0"/>
                <a:cs typeface="Times New Roman" panose="02020603050405020304" pitchFamily="18" charset="0"/>
              </a:rPr>
              <a:t>, các </a:t>
            </a:r>
            <a:r>
              <a:rPr lang="en-US" dirty="0" err="1">
                <a:solidFill>
                  <a:schemeClr val="tx1"/>
                </a:solidFill>
                <a:latin typeface="Times New Roman" panose="02020603050405020304" pitchFamily="18" charset="0"/>
                <a:cs typeface="Times New Roman" panose="02020603050405020304" pitchFamily="18" charset="0"/>
              </a:rPr>
              <a:t>luồng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hoạt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động</a:t>
            </a: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một </a:t>
            </a:r>
            <a:r>
              <a:rPr lang="en-US" dirty="0" err="1">
                <a:solidFill>
                  <a:schemeClr val="tx1"/>
                </a:solidFill>
                <a:latin typeface="Times New Roman" panose="02020603050405020304" pitchFamily="18" charset="0"/>
                <a:cs typeface="Times New Roman" panose="02020603050405020304" pitchFamily="18" charset="0"/>
              </a:rPr>
              <a:t>ứng</a:t>
            </a:r>
            <a:r>
              <a:rPr lang="en-US" dirty="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dụng</a:t>
            </a:r>
            <a:r>
              <a:rPr lang="en-US" dirty="0" smtClean="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marL="112713" lvl="0" indent="252413" algn="just">
              <a:lnSpc>
                <a:spcPct val="110000"/>
              </a:lnSpc>
              <a:buFont typeface="Arial" panose="020B0604020202020204" pitchFamily="34" charset="0"/>
              <a:buChar char="•"/>
            </a:pPr>
            <a:r>
              <a:rPr lang="en-US" dirty="0" err="1">
                <a:solidFill>
                  <a:schemeClr val="tx1"/>
                </a:solidFill>
                <a:latin typeface="Times New Roman" panose="02020603050405020304" pitchFamily="18" charset="0"/>
                <a:cs typeface="Times New Roman" panose="02020603050405020304" pitchFamily="18" charset="0"/>
              </a:rPr>
              <a:t>Triển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khai</a:t>
            </a:r>
            <a:r>
              <a:rPr lang="en-US" dirty="0">
                <a:solidFill>
                  <a:schemeClr val="tx1"/>
                </a:solidFill>
                <a:latin typeface="Times New Roman" panose="02020603050405020304" pitchFamily="18" charset="0"/>
                <a:cs typeface="Times New Roman" panose="02020603050405020304" pitchFamily="18" charset="0"/>
              </a:rPr>
              <a:t> được dự án trên kiến trúc dịch vụ </a:t>
            </a:r>
            <a:r>
              <a:rPr lang="en-US" dirty="0" err="1">
                <a:solidFill>
                  <a:schemeClr val="tx1"/>
                </a:solidFill>
                <a:latin typeface="Times New Roman" panose="02020603050405020304" pitchFamily="18" charset="0"/>
                <a:cs typeface="Times New Roman" panose="02020603050405020304" pitchFamily="18" charset="0"/>
              </a:rPr>
              <a:t>siêu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nhỏ</a:t>
            </a:r>
            <a:r>
              <a:rPr lang="en-US" dirty="0">
                <a:solidFill>
                  <a:schemeClr val="tx1"/>
                </a:solidFill>
                <a:latin typeface="Times New Roman" panose="02020603050405020304" pitchFamily="18" charset="0"/>
                <a:cs typeface="Times New Roman" panose="02020603050405020304" pitchFamily="18" charset="0"/>
              </a:rPr>
              <a:t>.</a:t>
            </a:r>
          </a:p>
          <a:p>
            <a:pPr marL="112713" indent="252413" algn="just">
              <a:lnSpc>
                <a:spcPct val="110000"/>
              </a:lnSpc>
              <a:buFont typeface="Arial" panose="020B0604020202020204" pitchFamily="34" charset="0"/>
              <a:buChar char="•"/>
            </a:pPr>
            <a:r>
              <a:rPr lang="en-US" dirty="0" err="1">
                <a:solidFill>
                  <a:schemeClr val="tx1"/>
                </a:solidFill>
                <a:latin typeface="Times New Roman" panose="02020603050405020304" pitchFamily="18" charset="0"/>
                <a:cs typeface="Times New Roman" panose="02020603050405020304" pitchFamily="18" charset="0"/>
              </a:rPr>
              <a:t>Ứng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dụng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IoT</a:t>
            </a:r>
            <a:r>
              <a:rPr lang="en-US" dirty="0">
                <a:solidFill>
                  <a:schemeClr val="tx1"/>
                </a:solidFill>
                <a:latin typeface="Times New Roman" panose="02020603050405020304" pitchFamily="18" charset="0"/>
                <a:cs typeface="Times New Roman" panose="02020603050405020304" pitchFamily="18" charset="0"/>
              </a:rPr>
              <a:t> để xây dựng được sản phẩm có ý nghĩa thực tế</a:t>
            </a:r>
          </a:p>
        </p:txBody>
      </p:sp>
      <p:sp>
        <p:nvSpPr>
          <p:cNvPr id="6" name="Text Placeholder 1"/>
          <p:cNvSpPr txBox="1">
            <a:spLocks/>
          </p:cNvSpPr>
          <p:nvPr/>
        </p:nvSpPr>
        <p:spPr>
          <a:xfrm>
            <a:off x="4885844" y="1074354"/>
            <a:ext cx="4065409" cy="325128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spcAft>
                <a:spcPts val="1200"/>
              </a:spcAft>
              <a:buNone/>
            </a:pPr>
            <a:r>
              <a:rPr lang="en-US" i="1" dirty="0">
                <a:solidFill>
                  <a:schemeClr val="tx1"/>
                </a:solidFill>
                <a:latin typeface="Times New Roman" panose="02020603050405020304" pitchFamily="18" charset="0"/>
                <a:cs typeface="Times New Roman" panose="02020603050405020304" pitchFamily="18" charset="0"/>
              </a:rPr>
              <a:t>Các hạn </a:t>
            </a:r>
            <a:r>
              <a:rPr lang="en-US" i="1" dirty="0" err="1">
                <a:solidFill>
                  <a:schemeClr val="tx1"/>
                </a:solidFill>
                <a:latin typeface="Times New Roman" panose="02020603050405020304" pitchFamily="18" charset="0"/>
                <a:cs typeface="Times New Roman" panose="02020603050405020304" pitchFamily="18" charset="0"/>
              </a:rPr>
              <a:t>chế</a:t>
            </a:r>
            <a:r>
              <a:rPr lang="en-US" i="1" dirty="0">
                <a:solidFill>
                  <a:schemeClr val="tx1"/>
                </a:solidFill>
                <a:latin typeface="Times New Roman" panose="02020603050405020304" pitchFamily="18" charset="0"/>
                <a:cs typeface="Times New Roman" panose="02020603050405020304" pitchFamily="18" charset="0"/>
              </a:rPr>
              <a:t> còn tồn </a:t>
            </a:r>
            <a:r>
              <a:rPr lang="en-US" i="1" dirty="0" smtClean="0">
                <a:solidFill>
                  <a:schemeClr val="tx1"/>
                </a:solidFill>
                <a:latin typeface="Times New Roman" panose="02020603050405020304" pitchFamily="18" charset="0"/>
                <a:cs typeface="Times New Roman" panose="02020603050405020304" pitchFamily="18" charset="0"/>
              </a:rPr>
              <a:t>tại</a:t>
            </a:r>
          </a:p>
          <a:p>
            <a:pPr marL="112713" lvl="0" indent="252413" algn="just">
              <a:lnSpc>
                <a:spcPct val="110000"/>
              </a:lnSpc>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Dữ </a:t>
            </a:r>
            <a:r>
              <a:rPr lang="en-US" dirty="0" err="1">
                <a:solidFill>
                  <a:schemeClr val="tx1"/>
                </a:solidFill>
                <a:latin typeface="Times New Roman" panose="02020603050405020304" pitchFamily="18" charset="0"/>
                <a:cs typeface="Times New Roman" panose="02020603050405020304" pitchFamily="18" charset="0"/>
              </a:rPr>
              <a:t>liệu</a:t>
            </a:r>
            <a:r>
              <a:rPr lang="en-US" dirty="0">
                <a:solidFill>
                  <a:schemeClr val="tx1"/>
                </a:solidFill>
                <a:latin typeface="Times New Roman" panose="02020603050405020304" pitchFamily="18" charset="0"/>
                <a:cs typeface="Times New Roman" panose="02020603050405020304" pitchFamily="18" charset="0"/>
              </a:rPr>
              <a:t> bản đồ trong </a:t>
            </a:r>
            <a:r>
              <a:rPr lang="en-US" dirty="0" err="1">
                <a:solidFill>
                  <a:schemeClr val="tx1"/>
                </a:solidFill>
                <a:latin typeface="Times New Roman" panose="02020603050405020304" pitchFamily="18" charset="0"/>
                <a:cs typeface="Times New Roman" panose="02020603050405020304" pitchFamily="18" charset="0"/>
              </a:rPr>
              <a:t>hệ</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thống</a:t>
            </a:r>
            <a:r>
              <a:rPr lang="en-US" dirty="0">
                <a:solidFill>
                  <a:schemeClr val="tx1"/>
                </a:solidFill>
                <a:latin typeface="Times New Roman" panose="02020603050405020304" pitchFamily="18" charset="0"/>
                <a:cs typeface="Times New Roman" panose="02020603050405020304" pitchFamily="18" charset="0"/>
              </a:rPr>
              <a:t> chưa </a:t>
            </a:r>
            <a:r>
              <a:rPr lang="en-US" dirty="0" err="1">
                <a:solidFill>
                  <a:schemeClr val="tx1"/>
                </a:solidFill>
                <a:latin typeface="Times New Roman" panose="02020603050405020304" pitchFamily="18" charset="0"/>
                <a:cs typeface="Times New Roman" panose="02020603050405020304" pitchFamily="18" charset="0"/>
              </a:rPr>
              <a:t>hoàn</a:t>
            </a:r>
            <a:r>
              <a:rPr lang="en-US" dirty="0">
                <a:solidFill>
                  <a:schemeClr val="tx1"/>
                </a:solidFill>
                <a:latin typeface="Times New Roman" panose="02020603050405020304" pitchFamily="18" charset="0"/>
                <a:cs typeface="Times New Roman" panose="02020603050405020304" pitchFamily="18" charset="0"/>
              </a:rPr>
              <a:t> </a:t>
            </a:r>
            <a:r>
              <a:rPr lang="en-US">
                <a:solidFill>
                  <a:schemeClr val="tx1"/>
                </a:solidFill>
                <a:latin typeface="Times New Roman" panose="02020603050405020304" pitchFamily="18" charset="0"/>
                <a:cs typeface="Times New Roman" panose="02020603050405020304" pitchFamily="18" charset="0"/>
              </a:rPr>
              <a:t>toàn </a:t>
            </a:r>
            <a:r>
              <a:rPr lang="en-US" smtClean="0">
                <a:solidFill>
                  <a:schemeClr val="tx1"/>
                </a:solidFill>
                <a:latin typeface="Times New Roman" panose="02020603050405020304" pitchFamily="18" charset="0"/>
                <a:cs typeface="Times New Roman" panose="02020603050405020304" pitchFamily="18" charset="0"/>
              </a:rPr>
              <a:t>đúng, cần phải tìm hiểu và cập nhật đúng và chuẩn xác hơn.</a:t>
            </a:r>
            <a:endParaRPr lang="en-US" dirty="0">
              <a:solidFill>
                <a:schemeClr val="tx1"/>
              </a:solidFill>
              <a:latin typeface="Times New Roman" panose="02020603050405020304" pitchFamily="18" charset="0"/>
              <a:cs typeface="Times New Roman" panose="02020603050405020304" pitchFamily="18" charset="0"/>
            </a:endParaRPr>
          </a:p>
          <a:p>
            <a:pPr marL="112713" lvl="0" indent="252413" algn="just">
              <a:lnSpc>
                <a:spcPct val="110000"/>
              </a:lnSpc>
              <a:buFont typeface="Arial" panose="020B0604020202020204" pitchFamily="34" charset="0"/>
              <a:buChar char="•"/>
            </a:pPr>
            <a:r>
              <a:rPr lang="en-US" dirty="0" err="1">
                <a:solidFill>
                  <a:schemeClr val="tx1"/>
                </a:solidFill>
                <a:latin typeface="Times New Roman" panose="02020603050405020304" pitchFamily="18" charset="0"/>
                <a:cs typeface="Times New Roman" panose="02020603050405020304" pitchFamily="18" charset="0"/>
              </a:rPr>
              <a:t>Giao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diện</a:t>
            </a:r>
            <a:r>
              <a:rPr lang="en-US" dirty="0">
                <a:solidFill>
                  <a:schemeClr val="tx1"/>
                </a:solidFill>
                <a:latin typeface="Times New Roman" panose="02020603050405020304" pitchFamily="18" charset="0"/>
                <a:cs typeface="Times New Roman" panose="02020603050405020304" pitchFamily="18" charset="0"/>
              </a:rPr>
              <a:t> web chưa đẹp </a:t>
            </a:r>
            <a:r>
              <a:rPr lang="en-US" dirty="0" err="1">
                <a:solidFill>
                  <a:schemeClr val="tx1"/>
                </a:solidFill>
                <a:latin typeface="Times New Roman" panose="02020603050405020304" pitchFamily="18" charset="0"/>
                <a:cs typeface="Times New Roman" panose="02020603050405020304" pitchFamily="18" charset="0"/>
              </a:rPr>
              <a:t>mắt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Trải</a:t>
            </a:r>
            <a:r>
              <a:rPr lang="en-US" dirty="0">
                <a:solidFill>
                  <a:schemeClr val="tx1"/>
                </a:solidFill>
                <a:latin typeface="Times New Roman" panose="02020603050405020304" pitchFamily="18" charset="0"/>
                <a:cs typeface="Times New Roman" panose="02020603050405020304" pitchFamily="18" charset="0"/>
              </a:rPr>
              <a:t> nghiệm </a:t>
            </a:r>
            <a:r>
              <a:rPr lang="en-US" dirty="0" err="1">
                <a:solidFill>
                  <a:schemeClr val="tx1"/>
                </a:solidFill>
                <a:latin typeface="Times New Roman" panose="02020603050405020304" pitchFamily="18" charset="0"/>
                <a:cs typeface="Times New Roman" panose="02020603050405020304" pitchFamily="18" charset="0"/>
              </a:rPr>
              <a:t>người</a:t>
            </a:r>
            <a:r>
              <a:rPr lang="en-US" dirty="0">
                <a:solidFill>
                  <a:schemeClr val="tx1"/>
                </a:solidFill>
                <a:latin typeface="Times New Roman" panose="02020603050405020304" pitchFamily="18" charset="0"/>
                <a:cs typeface="Times New Roman" panose="02020603050405020304" pitchFamily="18" charset="0"/>
              </a:rPr>
              <a:t> dùng chưa tốt.</a:t>
            </a:r>
          </a:p>
          <a:p>
            <a:pPr marL="112713" indent="252413" algn="just">
              <a:lnSpc>
                <a:spcPct val="110000"/>
              </a:lnSpc>
              <a:buFont typeface="Arial" panose="020B0604020202020204" pitchFamily="34" charset="0"/>
              <a:buChar char="•"/>
            </a:pPr>
            <a:r>
              <a:rPr lang="en-US" dirty="0" err="1">
                <a:solidFill>
                  <a:schemeClr val="tx1"/>
                </a:solidFill>
                <a:latin typeface="Times New Roman" panose="02020603050405020304" pitchFamily="18" charset="0"/>
                <a:cs typeface="Times New Roman" panose="02020603050405020304" pitchFamily="18" charset="0"/>
              </a:rPr>
              <a:t>Hệ</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thống</a:t>
            </a:r>
            <a:r>
              <a:rPr lang="en-US" dirty="0">
                <a:solidFill>
                  <a:schemeClr val="tx1"/>
                </a:solidFill>
                <a:latin typeface="Times New Roman" panose="02020603050405020304" pitchFamily="18" charset="0"/>
                <a:cs typeface="Times New Roman" panose="02020603050405020304" pitchFamily="18" charset="0"/>
              </a:rPr>
              <a:t> bản đồ còn chậm do </a:t>
            </a:r>
            <a:r>
              <a:rPr lang="en-US" dirty="0" err="1">
                <a:solidFill>
                  <a:schemeClr val="tx1"/>
                </a:solidFill>
                <a:latin typeface="Times New Roman" panose="02020603050405020304" pitchFamily="18" charset="0"/>
                <a:cs typeface="Times New Roman" panose="02020603050405020304" pitchFamily="18" charset="0"/>
              </a:rPr>
              <a:t>cấu</a:t>
            </a:r>
            <a:r>
              <a:rPr lang="en-US" dirty="0">
                <a:solidFill>
                  <a:schemeClr val="tx1"/>
                </a:solidFill>
                <a:latin typeface="Times New Roman" panose="02020603050405020304" pitchFamily="18" charset="0"/>
                <a:cs typeface="Times New Roman" panose="02020603050405020304" pitchFamily="18" charset="0"/>
              </a:rPr>
              <a:t> hình máy yếu</a:t>
            </a:r>
          </a:p>
        </p:txBody>
      </p:sp>
    </p:spTree>
    <p:extLst>
      <p:ext uri="{BB962C8B-B14F-4D97-AF65-F5344CB8AC3E}">
        <p14:creationId xmlns:p14="http://schemas.microsoft.com/office/powerpoint/2010/main" val="1708359090"/>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49" y="0"/>
            <a:ext cx="6996600" cy="698643"/>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10" name="Content Placeholder 2"/>
          <p:cNvSpPr>
            <a:spLocks noGrp="1"/>
          </p:cNvSpPr>
          <p:nvPr/>
        </p:nvSpPr>
        <p:spPr>
          <a:xfrm>
            <a:off x="1208816" y="550341"/>
            <a:ext cx="6730667" cy="5683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a:t>Hướng </a:t>
            </a:r>
            <a:r>
              <a:rPr lang="en-US" sz="2800" dirty="0" err="1"/>
              <a:t>phát</a:t>
            </a:r>
            <a:r>
              <a:rPr lang="en-US" sz="2800" dirty="0"/>
              <a:t> </a:t>
            </a:r>
            <a:r>
              <a:rPr lang="en-US" sz="2800" dirty="0" err="1"/>
              <a:t>triển</a:t>
            </a:r>
            <a:endParaRPr lang="en-US" sz="8000" dirty="0">
              <a:latin typeface="Calibri" panose="020F0502020204030204" pitchFamily="34" charset="0"/>
              <a:cs typeface="Calibri" panose="020F0502020204030204" pitchFamily="34" charset="0"/>
            </a:endParaRPr>
          </a:p>
        </p:txBody>
      </p:sp>
      <p:sp>
        <p:nvSpPr>
          <p:cNvPr id="2" name="Text Placeholder 1"/>
          <p:cNvSpPr>
            <a:spLocks noGrp="1"/>
          </p:cNvSpPr>
          <p:nvPr>
            <p:ph type="body" idx="1"/>
          </p:nvPr>
        </p:nvSpPr>
        <p:spPr>
          <a:xfrm>
            <a:off x="383150" y="1087885"/>
            <a:ext cx="8382000" cy="3293615"/>
          </a:xfrm>
        </p:spPr>
        <p:txBody>
          <a:bodyPr/>
          <a:lstStyle/>
          <a:p>
            <a:pPr algn="just">
              <a:buNone/>
            </a:pPr>
            <a:r>
              <a:rPr lang="en-US" sz="2400" dirty="0" smtClean="0">
                <a:solidFill>
                  <a:schemeClr val="tx1"/>
                </a:solidFill>
                <a:latin typeface="Times New Roman" panose="02020603050405020304" pitchFamily="18" charset="0"/>
                <a:cs typeface="Times New Roman" panose="02020603050405020304" pitchFamily="18" charset="0"/>
              </a:rPr>
              <a:t>Cần phải </a:t>
            </a:r>
            <a:r>
              <a:rPr lang="en-US" sz="2400" dirty="0" err="1">
                <a:solidFill>
                  <a:schemeClr val="tx1"/>
                </a:solidFill>
                <a:latin typeface="Times New Roman" panose="02020603050405020304" pitchFamily="18" charset="0"/>
                <a:cs typeface="Times New Roman" panose="02020603050405020304" pitchFamily="18" charset="0"/>
              </a:rPr>
              <a:t>phát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và </a:t>
            </a:r>
            <a:r>
              <a:rPr lang="en-US" sz="2400" dirty="0" err="1">
                <a:solidFill>
                  <a:schemeClr val="tx1"/>
                </a:solidFill>
                <a:latin typeface="Times New Roman" panose="02020603050405020304" pitchFamily="18" charset="0"/>
                <a:cs typeface="Times New Roman" panose="02020603050405020304" pitchFamily="18" charset="0"/>
              </a:rPr>
              <a:t>hoàn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thiện</a:t>
            </a:r>
            <a:r>
              <a:rPr lang="en-US" sz="2400" dirty="0">
                <a:solidFill>
                  <a:schemeClr val="tx1"/>
                </a:solidFill>
                <a:latin typeface="Times New Roman" panose="02020603050405020304" pitchFamily="18" charset="0"/>
                <a:cs typeface="Times New Roman" panose="02020603050405020304" pitchFamily="18" charset="0"/>
              </a:rPr>
              <a:t> thêm một số </a:t>
            </a:r>
            <a:r>
              <a:rPr lang="en-US" sz="2400" dirty="0" err="1">
                <a:solidFill>
                  <a:schemeClr val="tx1"/>
                </a:solidFill>
                <a:latin typeface="Times New Roman" panose="02020603050405020304" pitchFamily="18" charset="0"/>
                <a:cs typeface="Times New Roman" panose="02020603050405020304" pitchFamily="18" charset="0"/>
              </a:rPr>
              <a:t>chức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năng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sau</a:t>
            </a:r>
            <a:r>
              <a:rPr lang="en-US" sz="2400" dirty="0" smtClean="0">
                <a:solidFill>
                  <a:schemeClr val="tx1"/>
                </a:solidFill>
                <a:latin typeface="Times New Roman" panose="02020603050405020304" pitchFamily="18" charset="0"/>
                <a:cs typeface="Times New Roman" panose="02020603050405020304" pitchFamily="18" charset="0"/>
              </a:rPr>
              <a:t>:</a:t>
            </a:r>
          </a:p>
          <a:p>
            <a:pPr marL="342900" lvl="0" indent="-342900">
              <a:buFont typeface="Arial" panose="020B0604020202020204" pitchFamily="34" charset="0"/>
              <a:buChar char="•"/>
            </a:pPr>
            <a:r>
              <a:rPr lang="en-US" sz="2400" dirty="0" err="1">
                <a:solidFill>
                  <a:schemeClr val="tx1"/>
                </a:solidFill>
                <a:latin typeface="Times New Roman" panose="02020603050405020304" pitchFamily="18" charset="0"/>
                <a:cs typeface="Times New Roman" panose="02020603050405020304" pitchFamily="18" charset="0"/>
              </a:rPr>
              <a:t>Quản</a:t>
            </a:r>
            <a:r>
              <a:rPr lang="en-US" sz="2400" dirty="0">
                <a:solidFill>
                  <a:schemeClr val="tx1"/>
                </a:solidFill>
                <a:latin typeface="Times New Roman" panose="02020603050405020304" pitchFamily="18" charset="0"/>
                <a:cs typeface="Times New Roman" panose="02020603050405020304" pitchFamily="18" charset="0"/>
              </a:rPr>
              <a:t> lý </a:t>
            </a:r>
            <a:r>
              <a:rPr lang="en-US" sz="2400" dirty="0" err="1">
                <a:solidFill>
                  <a:schemeClr val="tx1"/>
                </a:solidFill>
                <a:latin typeface="Times New Roman" panose="02020603050405020304" pitchFamily="18" charset="0"/>
                <a:cs typeface="Times New Roman" panose="02020603050405020304" pitchFamily="18" charset="0"/>
              </a:rPr>
              <a:t>hệ</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thống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cảm</a:t>
            </a:r>
            <a:r>
              <a:rPr lang="en-US" sz="2400" dirty="0">
                <a:solidFill>
                  <a:schemeClr val="tx1"/>
                </a:solidFill>
                <a:latin typeface="Times New Roman" panose="02020603050405020304" pitchFamily="18" charset="0"/>
                <a:cs typeface="Times New Roman" panose="02020603050405020304" pitchFamily="18" charset="0"/>
              </a:rPr>
              <a:t> biến, cơ </a:t>
            </a:r>
            <a:r>
              <a:rPr lang="en-US" sz="2400" dirty="0" err="1">
                <a:solidFill>
                  <a:schemeClr val="tx1"/>
                </a:solidFill>
                <a:latin typeface="Times New Roman" panose="02020603050405020304" pitchFamily="18" charset="0"/>
                <a:cs typeface="Times New Roman" panose="02020603050405020304" pitchFamily="18" charset="0"/>
              </a:rPr>
              <a:t>chế</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phát</a:t>
            </a:r>
            <a:r>
              <a:rPr lang="en-US" sz="2400" dirty="0">
                <a:solidFill>
                  <a:schemeClr val="tx1"/>
                </a:solidFill>
                <a:latin typeface="Times New Roman" panose="02020603050405020304" pitchFamily="18" charset="0"/>
                <a:cs typeface="Times New Roman" panose="02020603050405020304" pitchFamily="18" charset="0"/>
              </a:rPr>
              <a:t> hiện </a:t>
            </a:r>
            <a:r>
              <a:rPr lang="en-US" sz="2400" dirty="0" err="1">
                <a:solidFill>
                  <a:schemeClr val="tx1"/>
                </a:solidFill>
                <a:latin typeface="Times New Roman" panose="02020603050405020304" pitchFamily="18" charset="0"/>
                <a:cs typeface="Times New Roman" panose="02020603050405020304" pitchFamily="18" charset="0"/>
              </a:rPr>
              <a:t>cảm</a:t>
            </a:r>
            <a:r>
              <a:rPr lang="en-US" sz="2400" dirty="0">
                <a:solidFill>
                  <a:schemeClr val="tx1"/>
                </a:solidFill>
                <a:latin typeface="Times New Roman" panose="02020603050405020304" pitchFamily="18" charset="0"/>
                <a:cs typeface="Times New Roman" panose="02020603050405020304" pitchFamily="18" charset="0"/>
              </a:rPr>
              <a:t> biến </a:t>
            </a:r>
            <a:r>
              <a:rPr lang="en-US" sz="2400" dirty="0" err="1">
                <a:solidFill>
                  <a:schemeClr val="tx1"/>
                </a:solidFill>
                <a:latin typeface="Times New Roman" panose="02020603050405020304" pitchFamily="18" charset="0"/>
                <a:cs typeface="Times New Roman" panose="02020603050405020304" pitchFamily="18" charset="0"/>
              </a:rPr>
              <a:t>ngưng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hoạt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động</a:t>
            </a:r>
            <a:r>
              <a:rPr lang="en-US" sz="2400" dirty="0">
                <a:solidFill>
                  <a:schemeClr val="tx1"/>
                </a:solidFill>
                <a:latin typeface="Times New Roman" panose="02020603050405020304" pitchFamily="18" charset="0"/>
                <a:cs typeface="Times New Roman" panose="02020603050405020304" pitchFamily="18" charset="0"/>
              </a:rPr>
              <a:t>.</a:t>
            </a:r>
          </a:p>
          <a:p>
            <a:pPr marL="342900" lvl="0" indent="-342900">
              <a:buFont typeface="Arial" panose="020B0604020202020204" pitchFamily="34" charset="0"/>
              <a:buChar char="•"/>
            </a:pPr>
            <a:r>
              <a:rPr lang="en-US" sz="2400" dirty="0" err="1">
                <a:solidFill>
                  <a:schemeClr val="tx1"/>
                </a:solidFill>
                <a:latin typeface="Times New Roman" panose="02020603050405020304" pitchFamily="18" charset="0"/>
                <a:cs typeface="Times New Roman" panose="02020603050405020304" pitchFamily="18" charset="0"/>
              </a:rPr>
              <a:t>Phát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ở nhiều </a:t>
            </a:r>
            <a:r>
              <a:rPr lang="en-US" sz="2400" dirty="0" err="1">
                <a:solidFill>
                  <a:schemeClr val="tx1"/>
                </a:solidFill>
                <a:latin typeface="Times New Roman" panose="02020603050405020304" pitchFamily="18" charset="0"/>
                <a:cs typeface="Times New Roman" panose="02020603050405020304" pitchFamily="18" charset="0"/>
              </a:rPr>
              <a:t>tỉnh</a:t>
            </a:r>
            <a:r>
              <a:rPr lang="en-US" sz="2400" dirty="0">
                <a:solidFill>
                  <a:schemeClr val="tx1"/>
                </a:solidFill>
                <a:latin typeface="Times New Roman" panose="02020603050405020304" pitchFamily="18" charset="0"/>
                <a:cs typeface="Times New Roman" panose="02020603050405020304" pitchFamily="18" charset="0"/>
              </a:rPr>
              <a:t> thành hơn.</a:t>
            </a:r>
          </a:p>
          <a:p>
            <a:pPr marL="342900" lvl="0" indent="-342900">
              <a:buFont typeface="Arial" panose="020B0604020202020204" pitchFamily="34" charset="0"/>
              <a:buChar char="•"/>
            </a:pPr>
            <a:r>
              <a:rPr lang="en-US" sz="2400" dirty="0" err="1" smtClean="0">
                <a:solidFill>
                  <a:schemeClr val="tx1"/>
                </a:solidFill>
                <a:latin typeface="Times New Roman" panose="02020603050405020304" pitchFamily="18" charset="0"/>
                <a:cs typeface="Times New Roman" panose="02020603050405020304" pitchFamily="18" charset="0"/>
              </a:rPr>
              <a:t>Sử</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dụng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hệ</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giao</a:t>
            </a:r>
            <a:r>
              <a:rPr lang="en-US" sz="2400" dirty="0">
                <a:solidFill>
                  <a:schemeClr val="tx1"/>
                </a:solidFill>
                <a:latin typeface="Times New Roman" panose="02020603050405020304" pitchFamily="18" charset="0"/>
                <a:cs typeface="Times New Roman" panose="02020603050405020304" pitchFamily="18" charset="0"/>
              </a:rPr>
              <a:t> tiếp </a:t>
            </a:r>
            <a:r>
              <a:rPr lang="en-US" sz="2400" dirty="0" err="1" smtClean="0">
                <a:solidFill>
                  <a:schemeClr val="tx1"/>
                </a:solidFill>
                <a:latin typeface="Times New Roman" panose="02020603050405020304" pitchFamily="18" charset="0"/>
                <a:cs typeface="Times New Roman" panose="02020603050405020304" pitchFamily="18" charset="0"/>
              </a:rPr>
              <a:t>IoT</a:t>
            </a:r>
            <a:r>
              <a:rPr lang="en-US" sz="2400" dirty="0" smtClean="0">
                <a:solidFill>
                  <a:schemeClr val="tx1"/>
                </a:solidFill>
                <a:latin typeface="Times New Roman" panose="02020603050405020304" pitchFamily="18" charset="0"/>
                <a:cs typeface="Times New Roman" panose="02020603050405020304" pitchFamily="18" charset="0"/>
              </a:rPr>
              <a:t> khác </a:t>
            </a:r>
            <a:r>
              <a:rPr lang="en-US" sz="2400" dirty="0" smtClean="0">
                <a:solidFill>
                  <a:schemeClr val="tx1"/>
                </a:solidFill>
                <a:latin typeface="Times New Roman" panose="02020603050405020304" pitchFamily="18" charset="0"/>
                <a:cs typeface="Times New Roman" panose="02020603050405020304" pitchFamily="18" charset="0"/>
              </a:rPr>
              <a:t>WIFI, ví dụ: Lora </a:t>
            </a:r>
            <a:r>
              <a:rPr lang="en-US" sz="2400" dirty="0" smtClean="0">
                <a:solidFill>
                  <a:schemeClr val="tx1"/>
                </a:solidFill>
                <a:latin typeface="Times New Roman" panose="02020603050405020304" pitchFamily="18" charset="0"/>
                <a:cs typeface="Times New Roman" panose="02020603050405020304" pitchFamily="18" charset="0"/>
              </a:rPr>
              <a:t>hay </a:t>
            </a:r>
            <a:r>
              <a:rPr lang="en-US" sz="2400" dirty="0">
                <a:solidFill>
                  <a:schemeClr val="tx1"/>
                </a:solidFill>
                <a:latin typeface="Times New Roman" panose="02020603050405020304" pitchFamily="18" charset="0"/>
                <a:cs typeface="Times New Roman" panose="02020603050405020304" pitchFamily="18" charset="0"/>
              </a:rPr>
              <a:t>NB </a:t>
            </a:r>
            <a:r>
              <a:rPr lang="en-US" sz="2400" dirty="0" err="1" smtClean="0">
                <a:solidFill>
                  <a:schemeClr val="tx1"/>
                </a:solidFill>
                <a:latin typeface="Times New Roman" panose="02020603050405020304" pitchFamily="18" charset="0"/>
                <a:cs typeface="Times New Roman" panose="02020603050405020304" pitchFamily="18" charset="0"/>
              </a:rPr>
              <a:t>IoT</a:t>
            </a:r>
            <a:r>
              <a:rPr lang="en-US" sz="2400" dirty="0" smtClean="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US" sz="2400" dirty="0" err="1">
                <a:solidFill>
                  <a:schemeClr val="tx1"/>
                </a:solidFill>
                <a:latin typeface="Times New Roman" panose="02020603050405020304" pitchFamily="18" charset="0"/>
                <a:cs typeface="Times New Roman" panose="02020603050405020304" pitchFamily="18" charset="0"/>
              </a:rPr>
              <a:t>Thiết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kế</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giao</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diện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người</a:t>
            </a:r>
            <a:r>
              <a:rPr lang="en-US" sz="2400" dirty="0">
                <a:solidFill>
                  <a:schemeClr val="tx1"/>
                </a:solidFill>
                <a:latin typeface="Times New Roman" panose="02020603050405020304" pitchFamily="18" charset="0"/>
                <a:cs typeface="Times New Roman" panose="02020603050405020304" pitchFamily="18" charset="0"/>
              </a:rPr>
              <a:t> dùng đẹp và dễ tiếp </a:t>
            </a:r>
            <a:r>
              <a:rPr lang="en-US" sz="2400" dirty="0" err="1">
                <a:solidFill>
                  <a:schemeClr val="tx1"/>
                </a:solidFill>
                <a:latin typeface="Times New Roman" panose="02020603050405020304" pitchFamily="18" charset="0"/>
                <a:cs typeface="Times New Roman" panose="02020603050405020304" pitchFamily="18" charset="0"/>
              </a:rPr>
              <a:t>cận</a:t>
            </a:r>
            <a:r>
              <a:rPr lang="en-US" sz="2400" dirty="0">
                <a:solidFill>
                  <a:schemeClr val="tx1"/>
                </a:solidFill>
                <a:latin typeface="Times New Roman" panose="02020603050405020304" pitchFamily="18" charset="0"/>
                <a:cs typeface="Times New Roman" panose="02020603050405020304" pitchFamily="18" charset="0"/>
              </a:rPr>
              <a:t> hơn.</a:t>
            </a:r>
          </a:p>
          <a:p>
            <a:pPr marL="34290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Kết hợp thêm </a:t>
            </a:r>
            <a:r>
              <a:rPr lang="en-US" sz="2400" dirty="0" err="1">
                <a:solidFill>
                  <a:schemeClr val="tx1"/>
                </a:solidFill>
                <a:latin typeface="Times New Roman" panose="02020603050405020304" pitchFamily="18" charset="0"/>
                <a:cs typeface="Times New Roman" panose="02020603050405020304" pitchFamily="18" charset="0"/>
              </a:rPr>
              <a:t>cảm</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biến</a:t>
            </a:r>
            <a:r>
              <a:rPr lang="en-US" sz="2400" dirty="0">
                <a:solidFill>
                  <a:schemeClr val="tx1"/>
                </a:solidFill>
                <a:latin typeface="Times New Roman" panose="02020603050405020304" pitchFamily="18" charset="0"/>
                <a:cs typeface="Times New Roman" panose="02020603050405020304" pitchFamily="18" charset="0"/>
              </a:rPr>
              <a:t>, ví </a:t>
            </a:r>
            <a:r>
              <a:rPr lang="en-US" sz="2400" dirty="0" smtClean="0">
                <a:solidFill>
                  <a:schemeClr val="tx1"/>
                </a:solidFill>
                <a:latin typeface="Times New Roman" panose="02020603050405020304" pitchFamily="18" charset="0"/>
                <a:cs typeface="Times New Roman" panose="02020603050405020304" pitchFamily="18" charset="0"/>
              </a:rPr>
              <a:t>dụ: </a:t>
            </a:r>
            <a:r>
              <a:rPr lang="en-US" sz="2400" dirty="0" err="1" smtClean="0">
                <a:solidFill>
                  <a:schemeClr val="tx1"/>
                </a:solidFill>
                <a:latin typeface="Times New Roman" panose="02020603050405020304" pitchFamily="18" charset="0"/>
                <a:cs typeface="Times New Roman" panose="02020603050405020304" pitchFamily="18" charset="0"/>
              </a:rPr>
              <a:t>nhiệt</a:t>
            </a:r>
            <a:r>
              <a:rPr lang="en-US" sz="2400" dirty="0" smtClean="0">
                <a:solidFill>
                  <a:schemeClr val="tx1"/>
                </a:solidFill>
                <a:latin typeface="Times New Roman" panose="02020603050405020304" pitchFamily="18" charset="0"/>
                <a:cs typeface="Times New Roman" panose="02020603050405020304" pitchFamily="18" charset="0"/>
              </a:rPr>
              <a:t> độ, chỉ </a:t>
            </a:r>
            <a:r>
              <a:rPr lang="en-US" sz="2400" dirty="0">
                <a:solidFill>
                  <a:schemeClr val="tx1"/>
                </a:solidFill>
                <a:latin typeface="Times New Roman" panose="02020603050405020304" pitchFamily="18" charset="0"/>
                <a:cs typeface="Times New Roman" panose="02020603050405020304" pitchFamily="18" charset="0"/>
              </a:rPr>
              <a:t>số </a:t>
            </a:r>
            <a:r>
              <a:rPr lang="en-US" sz="2400" dirty="0" err="1">
                <a:solidFill>
                  <a:schemeClr val="tx1"/>
                </a:solidFill>
                <a:latin typeface="Times New Roman" panose="02020603050405020304" pitchFamily="18" charset="0"/>
                <a:cs typeface="Times New Roman" panose="02020603050405020304" pitchFamily="18" charset="0"/>
              </a:rPr>
              <a:t>tia</a:t>
            </a:r>
            <a:r>
              <a:rPr lang="en-US" sz="2400" dirty="0">
                <a:solidFill>
                  <a:schemeClr val="tx1"/>
                </a:solidFill>
                <a:latin typeface="Times New Roman" panose="02020603050405020304" pitchFamily="18" charset="0"/>
                <a:cs typeface="Times New Roman" panose="02020603050405020304" pitchFamily="18" charset="0"/>
              </a:rPr>
              <a:t> UV, </a:t>
            </a:r>
            <a:r>
              <a:rPr lang="en-US" sz="2400" dirty="0" err="1" smtClean="0">
                <a:solidFill>
                  <a:schemeClr val="tx1"/>
                </a:solidFill>
                <a:latin typeface="Times New Roman" panose="02020603050405020304" pitchFamily="18" charset="0"/>
                <a:cs typeface="Times New Roman" panose="02020603050405020304" pitchFamily="18" charset="0"/>
              </a:rPr>
              <a:t>bụi</a:t>
            </a:r>
            <a:r>
              <a:rPr lang="en-US" sz="2400" dirty="0" smtClean="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7059700"/>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99423" y="137828"/>
            <a:ext cx="3579778" cy="584775"/>
          </a:xfrm>
          <a:prstGeom prst="rect">
            <a:avLst/>
          </a:prstGeom>
        </p:spPr>
        <p:txBody>
          <a:bodyPr wrap="square">
            <a:spAutoFit/>
          </a:bodyPr>
          <a:lstStyle/>
          <a:p>
            <a:pPr algn="ctr"/>
            <a:r>
              <a:rPr lang="en-US" sz="3200" b="1" dirty="0">
                <a:solidFill>
                  <a:srgbClr val="00CEF6"/>
                </a:solidFill>
                <a:latin typeface="Source Sans Pro" panose="020B0604020202020204" charset="0"/>
                <a:ea typeface="Oswald"/>
                <a:cs typeface="Oswald"/>
              </a:rPr>
              <a:t>Nội dung </a:t>
            </a:r>
            <a:r>
              <a:rPr lang="en-US" sz="3200" b="1" dirty="0" smtClean="0">
                <a:solidFill>
                  <a:srgbClr val="00CEF6"/>
                </a:solidFill>
                <a:latin typeface="Source Sans Pro" panose="020B0604020202020204" charset="0"/>
                <a:ea typeface="Oswald"/>
                <a:cs typeface="Oswald"/>
                <a:sym typeface="Oswald"/>
              </a:rPr>
              <a:t>trình </a:t>
            </a:r>
            <a:r>
              <a:rPr lang="en-US" sz="3200" b="1" dirty="0" err="1" smtClean="0">
                <a:solidFill>
                  <a:srgbClr val="00CEF6"/>
                </a:solidFill>
                <a:latin typeface="Source Sans Pro" panose="020B0604020202020204" charset="0"/>
                <a:ea typeface="Oswald"/>
                <a:cs typeface="Oswald"/>
                <a:sym typeface="Oswald"/>
              </a:rPr>
              <a:t>bày</a:t>
            </a:r>
            <a:endParaRPr lang="en-US" sz="2000" dirty="0">
              <a:latin typeface="Source Sans Pro" panose="020B0604020202020204" charset="0"/>
            </a:endParaRPr>
          </a:p>
        </p:txBody>
      </p:sp>
      <p:grpSp>
        <p:nvGrpSpPr>
          <p:cNvPr id="5" name="Group 4"/>
          <p:cNvGrpSpPr/>
          <p:nvPr/>
        </p:nvGrpSpPr>
        <p:grpSpPr>
          <a:xfrm>
            <a:off x="2483953" y="896761"/>
            <a:ext cx="1940868" cy="1706699"/>
            <a:chOff x="6660559" y="2657464"/>
            <a:chExt cx="1940868" cy="1706699"/>
          </a:xfrm>
        </p:grpSpPr>
        <p:sp>
          <p:nvSpPr>
            <p:cNvPr id="6" name="Shape 537"/>
            <p:cNvSpPr/>
            <p:nvPr/>
          </p:nvSpPr>
          <p:spPr>
            <a:xfrm rot="5400000">
              <a:off x="6779258" y="2657464"/>
              <a:ext cx="1706699" cy="1706699"/>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7" name="Picture 4" descr="Káº¿t quáº£ hÃ¬nh áº£nh cho icon ide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559" y="2757156"/>
              <a:ext cx="1940868" cy="15462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408962" y="893532"/>
            <a:ext cx="1709928" cy="1709928"/>
            <a:chOff x="8585568" y="2654235"/>
            <a:chExt cx="1709928" cy="1709928"/>
          </a:xfrm>
        </p:grpSpPr>
        <p:sp>
          <p:nvSpPr>
            <p:cNvPr id="9"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10" name="Picture 6" descr="Káº¿t quáº£ hÃ¬nh áº£nh cho icon technolog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2599423" y="2701910"/>
            <a:ext cx="1709928" cy="1709928"/>
            <a:chOff x="6776029" y="4462613"/>
            <a:chExt cx="1709928" cy="1709928"/>
          </a:xfrm>
        </p:grpSpPr>
        <p:sp>
          <p:nvSpPr>
            <p:cNvPr id="12"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13" name="Picture 8" descr="Káº¿t quáº£ hÃ¬nh áº£nh cho icon syste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4407703" y="2701911"/>
            <a:ext cx="1709928" cy="1709928"/>
            <a:chOff x="8584309" y="4462614"/>
            <a:chExt cx="1709928" cy="1709928"/>
          </a:xfrm>
        </p:grpSpPr>
        <p:sp>
          <p:nvSpPr>
            <p:cNvPr id="15"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16" name="Picture 20" descr="Káº¿t quáº£ hÃ¬nh áº£nh cho icon deplo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Shape 468"/>
          <p:cNvSpPr txBox="1">
            <a:spLocks/>
          </p:cNvSpPr>
          <p:nvPr/>
        </p:nvSpPr>
        <p:spPr>
          <a:xfrm>
            <a:off x="352965" y="1155152"/>
            <a:ext cx="1968207" cy="111577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48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48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lgn="ctr">
              <a:spcBef>
                <a:spcPts val="0"/>
              </a:spcBef>
              <a:buNone/>
            </a:pPr>
            <a:r>
              <a:rPr lang="en-US" sz="3200" b="1" dirty="0"/>
              <a:t>Giới </a:t>
            </a:r>
            <a:r>
              <a:rPr lang="en-US" sz="3200" b="1" dirty="0" err="1" smtClean="0"/>
              <a:t>thiệu</a:t>
            </a:r>
            <a:endParaRPr lang="en-US" sz="3200" b="1" dirty="0" smtClean="0"/>
          </a:p>
          <a:p>
            <a:pPr algn="ctr">
              <a:spcBef>
                <a:spcPts val="0"/>
              </a:spcBef>
              <a:buNone/>
            </a:pPr>
            <a:r>
              <a:rPr lang="en-US" sz="3200" b="1" dirty="0" smtClean="0"/>
              <a:t>đề tài</a:t>
            </a:r>
            <a:endParaRPr lang="en-US" sz="1800" dirty="0" smtClean="0"/>
          </a:p>
        </p:txBody>
      </p:sp>
      <p:sp>
        <p:nvSpPr>
          <p:cNvPr id="18" name="Shape 468"/>
          <p:cNvSpPr txBox="1">
            <a:spLocks/>
          </p:cNvSpPr>
          <p:nvPr/>
        </p:nvSpPr>
        <p:spPr>
          <a:xfrm>
            <a:off x="292674" y="2998986"/>
            <a:ext cx="1968207" cy="111577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48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48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lgn="ctr">
              <a:spcBef>
                <a:spcPts val="0"/>
              </a:spcBef>
              <a:buNone/>
            </a:pPr>
            <a:r>
              <a:rPr lang="en-US" sz="3200" b="1" dirty="0" smtClean="0"/>
              <a:t>Cơ </a:t>
            </a:r>
            <a:r>
              <a:rPr lang="en-US" sz="3200" b="1" dirty="0" err="1" smtClean="0"/>
              <a:t>sở</a:t>
            </a:r>
            <a:endParaRPr lang="en-US" sz="3200" b="1" dirty="0"/>
          </a:p>
          <a:p>
            <a:pPr algn="ctr">
              <a:spcBef>
                <a:spcPts val="0"/>
              </a:spcBef>
              <a:buNone/>
            </a:pPr>
            <a:r>
              <a:rPr lang="en-US" sz="3200" b="1" dirty="0" smtClean="0"/>
              <a:t>lý </a:t>
            </a:r>
            <a:r>
              <a:rPr lang="en-US" sz="3200" b="1" dirty="0" err="1" smtClean="0"/>
              <a:t>thuyết</a:t>
            </a:r>
            <a:endParaRPr lang="en-US" sz="1800" dirty="0" smtClean="0"/>
          </a:p>
        </p:txBody>
      </p:sp>
      <p:sp>
        <p:nvSpPr>
          <p:cNvPr id="19" name="Shape 468"/>
          <p:cNvSpPr txBox="1">
            <a:spLocks/>
          </p:cNvSpPr>
          <p:nvPr/>
        </p:nvSpPr>
        <p:spPr>
          <a:xfrm>
            <a:off x="6501286" y="953672"/>
            <a:ext cx="2121876" cy="171768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48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48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lgn="ctr">
              <a:spcBef>
                <a:spcPts val="0"/>
              </a:spcBef>
              <a:buNone/>
            </a:pPr>
            <a:r>
              <a:rPr lang="en-US" sz="3200" b="1" dirty="0" err="1" smtClean="0"/>
              <a:t>Phân</a:t>
            </a:r>
            <a:r>
              <a:rPr lang="en-US" sz="3200" b="1" dirty="0" smtClean="0"/>
              <a:t> </a:t>
            </a:r>
            <a:r>
              <a:rPr lang="en-US" sz="3200" b="1" dirty="0" err="1" smtClean="0"/>
              <a:t>tích</a:t>
            </a:r>
            <a:r>
              <a:rPr lang="en-US" sz="3200" b="1" dirty="0" smtClean="0"/>
              <a:t> và </a:t>
            </a:r>
            <a:r>
              <a:rPr lang="en-US" sz="3200" b="1" dirty="0" err="1" smtClean="0"/>
              <a:t>thiết</a:t>
            </a:r>
            <a:r>
              <a:rPr lang="en-US" sz="3200" b="1" dirty="0" smtClean="0"/>
              <a:t> </a:t>
            </a:r>
            <a:r>
              <a:rPr lang="en-US" sz="3200" b="1" dirty="0" err="1" smtClean="0"/>
              <a:t>kế</a:t>
            </a:r>
            <a:r>
              <a:rPr lang="en-US" sz="3200" b="1" dirty="0" smtClean="0"/>
              <a:t> </a:t>
            </a:r>
            <a:r>
              <a:rPr lang="en-US" sz="3200" b="1" dirty="0" err="1" smtClean="0"/>
              <a:t>hệ</a:t>
            </a:r>
            <a:r>
              <a:rPr lang="en-US" sz="3200" b="1" dirty="0" smtClean="0"/>
              <a:t> </a:t>
            </a:r>
            <a:r>
              <a:rPr lang="en-US" sz="3200" b="1" dirty="0" err="1" smtClean="0"/>
              <a:t>thống</a:t>
            </a:r>
            <a:endParaRPr lang="en-US" sz="1800" dirty="0" smtClean="0"/>
          </a:p>
        </p:txBody>
      </p:sp>
      <p:sp>
        <p:nvSpPr>
          <p:cNvPr id="20" name="Shape 468"/>
          <p:cNvSpPr txBox="1">
            <a:spLocks/>
          </p:cNvSpPr>
          <p:nvPr/>
        </p:nvSpPr>
        <p:spPr>
          <a:xfrm>
            <a:off x="6450105" y="2993515"/>
            <a:ext cx="2224238" cy="111577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48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48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lgn="ctr">
              <a:spcBef>
                <a:spcPts val="0"/>
              </a:spcBef>
              <a:buNone/>
            </a:pPr>
            <a:r>
              <a:rPr lang="en-US" sz="3200" b="1" dirty="0" err="1" smtClean="0"/>
              <a:t>Triển</a:t>
            </a:r>
            <a:r>
              <a:rPr lang="en-US" sz="3200" b="1" dirty="0" smtClean="0"/>
              <a:t> </a:t>
            </a:r>
            <a:r>
              <a:rPr lang="en-US" sz="3200" b="1" dirty="0" err="1" smtClean="0"/>
              <a:t>khai</a:t>
            </a:r>
            <a:r>
              <a:rPr lang="en-US" sz="3200" b="1" dirty="0" smtClean="0"/>
              <a:t> và kết quả</a:t>
            </a:r>
            <a:endParaRPr lang="en-US" sz="1800" dirty="0" smtClean="0"/>
          </a:p>
        </p:txBody>
      </p:sp>
    </p:spTree>
    <p:extLst>
      <p:ext uri="{BB962C8B-B14F-4D97-AF65-F5344CB8AC3E}">
        <p14:creationId xmlns:p14="http://schemas.microsoft.com/office/powerpoint/2010/main" val="96504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par>
                          <p:cTn id="18" fill="hold">
                            <p:stCondLst>
                              <p:cond delay="1000"/>
                            </p:stCondLst>
                            <p:childTnLst>
                              <p:par>
                                <p:cTn id="19" presetID="16" presetClass="entr" presetSubtype="2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childTnLst>
                          </p:cTn>
                        </p:par>
                        <p:par>
                          <p:cTn id="25" fill="hold">
                            <p:stCondLst>
                              <p:cond delay="1500"/>
                            </p:stCondLst>
                            <p:childTnLst>
                              <p:par>
                                <p:cTn id="26" presetID="16" presetClass="entr" presetSubtype="21"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arn(inVertical)">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grpSp>
        <p:nvGrpSpPr>
          <p:cNvPr id="2" name="Group 1"/>
          <p:cNvGrpSpPr/>
          <p:nvPr/>
        </p:nvGrpSpPr>
        <p:grpSpPr>
          <a:xfrm>
            <a:off x="3312328" y="588247"/>
            <a:ext cx="2202674" cy="1166538"/>
            <a:chOff x="3340903" y="640687"/>
            <a:chExt cx="2202674" cy="1166538"/>
          </a:xfrm>
        </p:grpSpPr>
        <p:grpSp>
          <p:nvGrpSpPr>
            <p:cNvPr id="493" name="Shape 493"/>
            <p:cNvGrpSpPr/>
            <p:nvPr/>
          </p:nvGrpSpPr>
          <p:grpSpPr>
            <a:xfrm>
              <a:off x="4146169" y="640687"/>
              <a:ext cx="1166507" cy="1166538"/>
              <a:chOff x="6654650" y="3665275"/>
              <a:chExt cx="409100" cy="409125"/>
            </a:xfrm>
          </p:grpSpPr>
          <p:sp>
            <p:nvSpPr>
              <p:cNvPr id="494" name="Shape 494"/>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0CEF6"/>
              </a:solidFill>
              <a:ln>
                <a:noFill/>
              </a:ln>
            </p:spPr>
            <p:txBody>
              <a:bodyPr lIns="91425" tIns="91425" rIns="91425" bIns="91425" anchor="ctr" anchorCtr="0">
                <a:noAutofit/>
              </a:bodyPr>
              <a:lstStyle/>
              <a:p>
                <a:pPr lvl="0">
                  <a:spcBef>
                    <a:spcPts val="0"/>
                  </a:spcBef>
                  <a:buNone/>
                </a:pPr>
                <a:endParaRPr/>
              </a:p>
            </p:txBody>
          </p:sp>
          <p:sp>
            <p:nvSpPr>
              <p:cNvPr id="495" name="Shape 495"/>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0CEF6"/>
              </a:solidFill>
              <a:ln>
                <a:noFill/>
              </a:ln>
            </p:spPr>
            <p:txBody>
              <a:bodyPr lIns="91425" tIns="91425" rIns="91425" bIns="91425" anchor="ctr" anchorCtr="0">
                <a:noAutofit/>
              </a:bodyPr>
              <a:lstStyle/>
              <a:p>
                <a:pPr lvl="0">
                  <a:spcBef>
                    <a:spcPts val="0"/>
                  </a:spcBef>
                  <a:buNone/>
                </a:pPr>
                <a:endParaRPr/>
              </a:p>
            </p:txBody>
          </p:sp>
        </p:grpSp>
        <p:grpSp>
          <p:nvGrpSpPr>
            <p:cNvPr id="496" name="Shape 496"/>
            <p:cNvGrpSpPr/>
            <p:nvPr/>
          </p:nvGrpSpPr>
          <p:grpSpPr>
            <a:xfrm rot="1940693">
              <a:off x="3340903" y="1116018"/>
              <a:ext cx="587625" cy="587659"/>
              <a:chOff x="570875" y="4322250"/>
              <a:chExt cx="443300" cy="443325"/>
            </a:xfrm>
          </p:grpSpPr>
          <p:sp>
            <p:nvSpPr>
              <p:cNvPr id="497" name="Shape 497"/>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98" name="Shape 498"/>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99" name="Shape 499"/>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00" name="Shape 500"/>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501" name="Shape 501"/>
            <p:cNvSpPr/>
            <p:nvPr/>
          </p:nvSpPr>
          <p:spPr>
            <a:xfrm>
              <a:off x="3829676" y="640707"/>
              <a:ext cx="316509" cy="302214"/>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lIns="91425" tIns="91425" rIns="91425" bIns="91425" anchor="ctr" anchorCtr="0">
              <a:noAutofit/>
            </a:bodyPr>
            <a:lstStyle/>
            <a:p>
              <a:pPr lvl="0">
                <a:spcBef>
                  <a:spcPts val="0"/>
                </a:spcBef>
                <a:buNone/>
              </a:pPr>
              <a:endParaRPr/>
            </a:p>
          </p:txBody>
        </p:sp>
        <p:sp>
          <p:nvSpPr>
            <p:cNvPr id="502" name="Shape 502"/>
            <p:cNvSpPr/>
            <p:nvPr/>
          </p:nvSpPr>
          <p:spPr>
            <a:xfrm rot="1793658">
              <a:off x="5318500" y="1302383"/>
              <a:ext cx="225077" cy="2149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lIns="91425" tIns="91425" rIns="91425" bIns="91425" anchor="ctr" anchorCtr="0">
              <a:noAutofit/>
            </a:bodyPr>
            <a:lstStyle/>
            <a:p>
              <a:pPr lvl="0">
                <a:spcBef>
                  <a:spcPts val="0"/>
                </a:spcBef>
                <a:buNone/>
              </a:pPr>
              <a:endParaRPr/>
            </a:p>
          </p:txBody>
        </p:sp>
      </p:grpSp>
      <p:sp>
        <p:nvSpPr>
          <p:cNvPr id="14" name="Shape 733"/>
          <p:cNvSpPr txBox="1">
            <a:spLocks/>
          </p:cNvSpPr>
          <p:nvPr/>
        </p:nvSpPr>
        <p:spPr>
          <a:xfrm>
            <a:off x="159965" y="1583273"/>
            <a:ext cx="8792776" cy="1599628"/>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 sz="10000" dirty="0" smtClean="0">
                <a:latin typeface="Source Sans Pro" panose="020B0604020202020204" charset="0"/>
              </a:rPr>
              <a:t>Cám ơn</a:t>
            </a:r>
            <a:endParaRPr lang="en" sz="10000" dirty="0">
              <a:latin typeface="Source Sans Pro" panose="020B0604020202020204" charset="0"/>
            </a:endParaRPr>
          </a:p>
        </p:txBody>
      </p:sp>
      <p:sp>
        <p:nvSpPr>
          <p:cNvPr id="16" name="Shape 733"/>
          <p:cNvSpPr txBox="1">
            <a:spLocks/>
          </p:cNvSpPr>
          <p:nvPr/>
        </p:nvSpPr>
        <p:spPr>
          <a:xfrm>
            <a:off x="335237" y="2851286"/>
            <a:ext cx="8792776" cy="96291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US" sz="4400" dirty="0" err="1" smtClean="0">
                <a:latin typeface="Source Sans Pro" panose="020B0604020202020204" charset="0"/>
              </a:rPr>
              <a:t>quý</a:t>
            </a:r>
            <a:r>
              <a:rPr lang="en-US" sz="4400" dirty="0" smtClean="0">
                <a:latin typeface="Source Sans Pro" panose="020B0604020202020204" charset="0"/>
              </a:rPr>
              <a:t> </a:t>
            </a:r>
            <a:r>
              <a:rPr lang="en-US" sz="4400" smtClean="0">
                <a:latin typeface="Source Sans Pro" panose="020B0604020202020204" charset="0"/>
              </a:rPr>
              <a:t>Thầy Cô </a:t>
            </a:r>
            <a:r>
              <a:rPr lang="en-US" sz="4400" dirty="0" smtClean="0">
                <a:latin typeface="Source Sans Pro" panose="020B0604020202020204" charset="0"/>
              </a:rPr>
              <a:t>đã </a:t>
            </a:r>
            <a:r>
              <a:rPr lang="en-US" sz="4400" dirty="0" err="1" smtClean="0">
                <a:latin typeface="Source Sans Pro" panose="020B0604020202020204" charset="0"/>
              </a:rPr>
              <a:t>lắng</a:t>
            </a:r>
            <a:r>
              <a:rPr lang="en-US" sz="4400" dirty="0" smtClean="0">
                <a:latin typeface="Source Sans Pro" panose="020B0604020202020204" charset="0"/>
              </a:rPr>
              <a:t> nghe</a:t>
            </a:r>
            <a:r>
              <a:rPr lang="en" sz="10000" dirty="0" smtClean="0">
                <a:latin typeface="Source Sans Pro" panose="020B0604020202020204" charset="0"/>
              </a:rPr>
              <a:t>!</a:t>
            </a:r>
            <a:endParaRPr lang="en" sz="10000" dirty="0">
              <a:latin typeface="Source Sans Pro" panose="020B0604020202020204" charset="0"/>
            </a:endParaRPr>
          </a:p>
        </p:txBody>
      </p:sp>
      <p:sp>
        <p:nvSpPr>
          <p:cNvPr id="17" name="Shape 734"/>
          <p:cNvSpPr txBox="1">
            <a:spLocks/>
          </p:cNvSpPr>
          <p:nvPr/>
        </p:nvSpPr>
        <p:spPr>
          <a:xfrm>
            <a:off x="1259503" y="3848159"/>
            <a:ext cx="6593700" cy="711731"/>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48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48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lgn="ctr">
              <a:spcBef>
                <a:spcPts val="0"/>
              </a:spcBef>
              <a:buFont typeface="Source Sans Pro"/>
              <a:buNone/>
            </a:pPr>
            <a:r>
              <a:rPr lang="en-US" sz="3600" b="1" dirty="0" smtClean="0"/>
              <a:t>Any questions?</a:t>
            </a:r>
            <a:endParaRPr lang="en-US" sz="3600" b="1" dirty="0"/>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2309350" y="3393469"/>
            <a:ext cx="5214599" cy="1159799"/>
          </a:xfrm>
          <a:prstGeom prst="rect">
            <a:avLst/>
          </a:prstGeom>
        </p:spPr>
        <p:txBody>
          <a:bodyPr lIns="91425" tIns="91425" rIns="91425" bIns="91425" anchor="b" anchorCtr="0">
            <a:noAutofit/>
          </a:bodyPr>
          <a:lstStyle/>
          <a:p>
            <a:r>
              <a:rPr lang="en-US" sz="4400" dirty="0">
                <a:latin typeface="Source Sans Pro" panose="020B0604020202020204" charset="0"/>
              </a:rPr>
              <a:t>Giới </a:t>
            </a:r>
            <a:r>
              <a:rPr lang="en-US" sz="4400" dirty="0" err="1" smtClean="0">
                <a:latin typeface="Source Sans Pro" panose="020B0604020202020204" charset="0"/>
              </a:rPr>
              <a:t>thiệu</a:t>
            </a:r>
            <a:r>
              <a:rPr lang="en-US" sz="4400" dirty="0" smtClean="0">
                <a:latin typeface="Source Sans Pro" panose="020B0604020202020204" charset="0"/>
              </a:rPr>
              <a:t> đề </a:t>
            </a:r>
            <a:r>
              <a:rPr lang="en-US" sz="4400" dirty="0">
                <a:latin typeface="Source Sans Pro" panose="020B0604020202020204" charset="0"/>
              </a:rPr>
              <a:t>tài</a:t>
            </a:r>
            <a:endParaRPr lang="en-US" sz="2800" dirty="0">
              <a:latin typeface="Source Sans Pro" panose="020B0604020202020204" charset="0"/>
            </a:endParaRPr>
          </a:p>
        </p:txBody>
      </p:sp>
      <p:sp>
        <p:nvSpPr>
          <p:cNvPr id="475" name="Shape 475"/>
          <p:cNvSpPr txBox="1"/>
          <p:nvPr/>
        </p:nvSpPr>
        <p:spPr>
          <a:xfrm>
            <a:off x="7416725" y="3661925"/>
            <a:ext cx="1760399" cy="1204800"/>
          </a:xfrm>
          <a:prstGeom prst="rect">
            <a:avLst/>
          </a:prstGeom>
          <a:noFill/>
          <a:ln>
            <a:noFill/>
          </a:ln>
        </p:spPr>
        <p:txBody>
          <a:bodyPr lIns="91425" tIns="91425" rIns="91425" bIns="91425" anchor="b" anchorCtr="0">
            <a:noAutofit/>
          </a:bodyPr>
          <a:lstStyle/>
          <a:p>
            <a:pPr lvl="0" algn="ctr" rtl="0">
              <a:spcBef>
                <a:spcPts val="0"/>
              </a:spcBef>
              <a:buNone/>
            </a:pPr>
            <a:r>
              <a:rPr lang="en" sz="12000" b="1">
                <a:solidFill>
                  <a:srgbClr val="3C78D8"/>
                </a:solidFill>
                <a:latin typeface="Oswald"/>
                <a:ea typeface="Oswald"/>
                <a:cs typeface="Oswald"/>
                <a:sym typeface="Oswald"/>
              </a:rPr>
              <a:t>1</a:t>
            </a:r>
          </a:p>
        </p:txBody>
      </p:sp>
      <p:grpSp>
        <p:nvGrpSpPr>
          <p:cNvPr id="5" name="Group 4"/>
          <p:cNvGrpSpPr/>
          <p:nvPr/>
        </p:nvGrpSpPr>
        <p:grpSpPr>
          <a:xfrm>
            <a:off x="0" y="756258"/>
            <a:ext cx="1940868" cy="1706699"/>
            <a:chOff x="6660559" y="2657464"/>
            <a:chExt cx="1940868" cy="1706699"/>
          </a:xfrm>
        </p:grpSpPr>
        <p:sp>
          <p:nvSpPr>
            <p:cNvPr id="6" name="Shape 537"/>
            <p:cNvSpPr/>
            <p:nvPr/>
          </p:nvSpPr>
          <p:spPr>
            <a:xfrm rot="5400000">
              <a:off x="6779258" y="2657464"/>
              <a:ext cx="1706699" cy="1706699"/>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7" name="Picture 4" descr="Káº¿t quáº£ hÃ¬nh áº£nh cho icon ide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559" y="2757156"/>
              <a:ext cx="1940868" cy="15462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1925009" y="1391204"/>
            <a:ext cx="1069848" cy="1069848"/>
            <a:chOff x="8585568" y="2654235"/>
            <a:chExt cx="1709928" cy="1709928"/>
          </a:xfrm>
        </p:grpSpPr>
        <p:sp>
          <p:nvSpPr>
            <p:cNvPr id="9"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10" name="Picture 6" descr="Káº¿t quáº£ hÃ¬nh áº£nh cho icon technolog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923750" y="2561408"/>
            <a:ext cx="1252728" cy="1252728"/>
            <a:chOff x="8584309" y="4462614"/>
            <a:chExt cx="1709928" cy="1709928"/>
          </a:xfrm>
        </p:grpSpPr>
        <p:sp>
          <p:nvSpPr>
            <p:cNvPr id="15"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16" name="Picture 20" descr="Káº¿t quáº£ hÃ¬nh áº£nh cho icon deplo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391711" y="2555993"/>
            <a:ext cx="1435608" cy="1435608"/>
            <a:chOff x="6776029" y="4462613"/>
            <a:chExt cx="1709928" cy="1709928"/>
          </a:xfrm>
        </p:grpSpPr>
        <p:sp>
          <p:nvSpPr>
            <p:cNvPr id="19"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20" name="Picture 8" descr="Káº¿t quáº£ hÃ¬nh áº£nh cho icon syste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0"/>
            <a:ext cx="6996600" cy="750014"/>
          </a:xfrm>
          <a:prstGeom prst="rect">
            <a:avLst/>
          </a:prstGeom>
        </p:spPr>
        <p:txBody>
          <a:bodyPr lIns="91425" tIns="91425" rIns="91425" bIns="91425" anchor="b" anchorCtr="0">
            <a:noAutofit/>
          </a:bodyPr>
          <a:lstStyle/>
          <a:p>
            <a:pPr lvl="0"/>
            <a:r>
              <a:rPr lang="en-US" sz="3200" dirty="0">
                <a:latin typeface="Source Sans Pro" panose="020B0604020202020204" charset="0"/>
              </a:rPr>
              <a:t>Giới </a:t>
            </a:r>
            <a:r>
              <a:rPr lang="en-US" sz="3200" dirty="0" err="1">
                <a:latin typeface="Source Sans Pro" panose="020B0604020202020204" charset="0"/>
              </a:rPr>
              <a:t>thiệu</a:t>
            </a:r>
            <a:r>
              <a:rPr lang="en-US" sz="3200" dirty="0">
                <a:latin typeface="Source Sans Pro" panose="020B0604020202020204" charset="0"/>
              </a:rPr>
              <a:t> đề </a:t>
            </a:r>
            <a:r>
              <a:rPr lang="en-US" sz="3200" dirty="0" smtClean="0">
                <a:latin typeface="Source Sans Pro" panose="020B0604020202020204" charset="0"/>
              </a:rPr>
              <a:t>tài</a:t>
            </a:r>
            <a:endParaRPr lang="en" sz="3200" dirty="0">
              <a:solidFill>
                <a:srgbClr val="3C78D8"/>
              </a:solidFill>
            </a:endParaRPr>
          </a:p>
        </p:txBody>
      </p:sp>
      <p:sp>
        <p:nvSpPr>
          <p:cNvPr id="486" name="Shape 486"/>
          <p:cNvSpPr txBox="1">
            <a:spLocks noGrp="1"/>
          </p:cNvSpPr>
          <p:nvPr>
            <p:ph type="body" idx="1"/>
          </p:nvPr>
        </p:nvSpPr>
        <p:spPr>
          <a:xfrm>
            <a:off x="5178174" y="1219461"/>
            <a:ext cx="3611875" cy="2771550"/>
          </a:xfrm>
          <a:prstGeom prst="rect">
            <a:avLst/>
          </a:prstGeom>
        </p:spPr>
        <p:txBody>
          <a:bodyPr lIns="91425" tIns="91425" rIns="91425" bIns="91425" anchor="t" anchorCtr="0">
            <a:noAutofit/>
          </a:bodyPr>
          <a:lstStyle/>
          <a:p>
            <a:pPr lvl="0" indent="-365760" algn="just">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Nhiều </a:t>
            </a:r>
            <a:r>
              <a:rPr lang="en-US" sz="2800" dirty="0" err="1">
                <a:solidFill>
                  <a:schemeClr val="tx1"/>
                </a:solidFill>
                <a:latin typeface="Times New Roman" panose="02020603050405020304" pitchFamily="18" charset="0"/>
                <a:cs typeface="Times New Roman" panose="02020603050405020304" pitchFamily="18" charset="0"/>
              </a:rPr>
              <a:t>trận</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lũ</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lụt</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diễn</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ra</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rất</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bất</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ngờ</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trên toàn </a:t>
            </a:r>
            <a:r>
              <a:rPr lang="en-US" sz="2800" dirty="0" err="1">
                <a:solidFill>
                  <a:schemeClr val="tx1"/>
                </a:solidFill>
                <a:latin typeface="Times New Roman" panose="02020603050405020304" pitchFamily="18" charset="0"/>
                <a:cs typeface="Times New Roman" panose="02020603050405020304" pitchFamily="18" charset="0"/>
              </a:rPr>
              <a:t>quốc</a:t>
            </a:r>
            <a:endParaRPr lang="en" sz="2800" dirty="0">
              <a:solidFill>
                <a:schemeClr val="tx1"/>
              </a:solidFill>
              <a:latin typeface="Times New Roman" panose="02020603050405020304" pitchFamily="18" charset="0"/>
              <a:cs typeface="Times New Roman" panose="02020603050405020304" pitchFamily="18" charset="0"/>
            </a:endParaRPr>
          </a:p>
          <a:p>
            <a:pPr lvl="0" indent="-365760" algn="just">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Nhiều </a:t>
            </a:r>
            <a:r>
              <a:rPr lang="en-US" sz="2800" dirty="0" err="1">
                <a:solidFill>
                  <a:schemeClr val="tx1"/>
                </a:solidFill>
                <a:latin typeface="Times New Roman" panose="02020603050405020304" pitchFamily="18" charset="0"/>
                <a:cs typeface="Times New Roman" panose="02020603050405020304" pitchFamily="18" charset="0"/>
              </a:rPr>
              <a:t>đường</a:t>
            </a:r>
            <a:r>
              <a:rPr lang="en-US" sz="2800" dirty="0">
                <a:solidFill>
                  <a:schemeClr val="tx1"/>
                </a:solidFill>
                <a:latin typeface="Times New Roman" panose="02020603050405020304" pitchFamily="18" charset="0"/>
                <a:cs typeface="Times New Roman" panose="02020603050405020304" pitchFamily="18" charset="0"/>
              </a:rPr>
              <a:t> ở các thành phố </a:t>
            </a:r>
            <a:r>
              <a:rPr lang="en-US" sz="2800" dirty="0" err="1">
                <a:solidFill>
                  <a:schemeClr val="tx1"/>
                </a:solidFill>
                <a:latin typeface="Times New Roman" panose="02020603050405020304" pitchFamily="18" charset="0"/>
                <a:cs typeface="Times New Roman" panose="02020603050405020304" pitchFamily="18" charset="0"/>
              </a:rPr>
              <a:t>lớn</a:t>
            </a:r>
            <a:r>
              <a:rPr lang="en-US" sz="2800" dirty="0">
                <a:solidFill>
                  <a:schemeClr val="tx1"/>
                </a:solidFill>
                <a:latin typeface="Times New Roman" panose="02020603050405020304" pitchFamily="18" charset="0"/>
                <a:cs typeface="Times New Roman" panose="02020603050405020304" pitchFamily="18" charset="0"/>
              </a:rPr>
              <a:t> bị </a:t>
            </a:r>
            <a:r>
              <a:rPr lang="en-US" sz="2800" dirty="0" err="1">
                <a:solidFill>
                  <a:schemeClr val="tx1"/>
                </a:solidFill>
                <a:latin typeface="Times New Roman" panose="02020603050405020304" pitchFamily="18" charset="0"/>
                <a:cs typeface="Times New Roman" panose="02020603050405020304" pitchFamily="18" charset="0"/>
              </a:rPr>
              <a:t>ngập</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sâu</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sau</a:t>
            </a:r>
            <a:r>
              <a:rPr lang="en-US" sz="2800" dirty="0">
                <a:solidFill>
                  <a:schemeClr val="tx1"/>
                </a:solidFill>
                <a:latin typeface="Times New Roman" panose="02020603050405020304" pitchFamily="18" charset="0"/>
                <a:cs typeface="Times New Roman" panose="02020603050405020304" pitchFamily="18" charset="0"/>
              </a:rPr>
              <a:t> các </a:t>
            </a:r>
            <a:r>
              <a:rPr lang="en-US" sz="2800" dirty="0" err="1">
                <a:solidFill>
                  <a:schemeClr val="tx1"/>
                </a:solidFill>
                <a:latin typeface="Times New Roman" panose="02020603050405020304" pitchFamily="18" charset="0"/>
                <a:cs typeface="Times New Roman" panose="02020603050405020304" pitchFamily="18" charset="0"/>
              </a:rPr>
              <a:t>trận</a:t>
            </a:r>
            <a:r>
              <a:rPr lang="en-US" sz="2800" dirty="0">
                <a:solidFill>
                  <a:schemeClr val="tx1"/>
                </a:solidFill>
                <a:latin typeface="Times New Roman" panose="02020603050405020304" pitchFamily="18" charset="0"/>
                <a:cs typeface="Times New Roman" panose="02020603050405020304" pitchFamily="18" charset="0"/>
              </a:rPr>
              <a:t> mưa </a:t>
            </a:r>
            <a:r>
              <a:rPr lang="en-US" sz="2800" dirty="0" err="1">
                <a:solidFill>
                  <a:schemeClr val="tx1"/>
                </a:solidFill>
                <a:latin typeface="Times New Roman" panose="02020603050405020304" pitchFamily="18" charset="0"/>
                <a:cs typeface="Times New Roman" panose="02020603050405020304" pitchFamily="18" charset="0"/>
              </a:rPr>
              <a:t>lớn</a:t>
            </a:r>
            <a:r>
              <a:rPr lang="en-US" sz="2800" dirty="0">
                <a:solidFill>
                  <a:schemeClr val="tx1"/>
                </a:solidFill>
                <a:latin typeface="Times New Roman" panose="02020603050405020304" pitchFamily="18" charset="0"/>
                <a:cs typeface="Times New Roman" panose="02020603050405020304" pitchFamily="18" charset="0"/>
              </a:rPr>
              <a:t> hay </a:t>
            </a:r>
            <a:r>
              <a:rPr lang="en-US" sz="2800" dirty="0" err="1">
                <a:solidFill>
                  <a:schemeClr val="tx1"/>
                </a:solidFill>
                <a:latin typeface="Times New Roman" panose="02020603050405020304" pitchFamily="18" charset="0"/>
                <a:cs typeface="Times New Roman" panose="02020603050405020304" pitchFamily="18" charset="0"/>
              </a:rPr>
              <a:t>triều</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cường</a:t>
            </a:r>
            <a:endParaRPr lang="en" sz="28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ÄÃ  Náºµng: mÆ°a lá»n kÃ©o dÃ i khiáº¿n háº§m chui, chung cÆ° ngáº­p náº·ng - áº£nh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51" y="1219461"/>
            <a:ext cx="4300551" cy="27899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á»c sá»ng cá»§a ngÆ°á»i SÃ i GÃ²n trong ngÃ y triá»u cÆ°á»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279" y="1220111"/>
            <a:ext cx="4593676" cy="27899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58537" y="4095060"/>
            <a:ext cx="2834430" cy="307777"/>
          </a:xfrm>
          <a:prstGeom prst="rect">
            <a:avLst/>
          </a:prstGeom>
          <a:noFill/>
        </p:spPr>
        <p:txBody>
          <a:bodyPr wrap="none" rtlCol="0">
            <a:spAutoFit/>
          </a:bodyPr>
          <a:lstStyle/>
          <a:p>
            <a:r>
              <a:rPr lang="en-US" i="1" dirty="0" smtClean="0">
                <a:solidFill>
                  <a:schemeClr val="tx1">
                    <a:lumMod val="85000"/>
                    <a:lumOff val="15000"/>
                  </a:schemeClr>
                </a:solidFill>
              </a:rPr>
              <a:t>Đà Nẵng </a:t>
            </a:r>
            <a:r>
              <a:rPr lang="en-US" i="1" dirty="0" err="1" smtClean="0">
                <a:solidFill>
                  <a:schemeClr val="tx1">
                    <a:lumMod val="85000"/>
                    <a:lumOff val="15000"/>
                  </a:schemeClr>
                </a:solidFill>
              </a:rPr>
              <a:t>ngập</a:t>
            </a:r>
            <a:r>
              <a:rPr lang="en-US" i="1" dirty="0" smtClean="0">
                <a:solidFill>
                  <a:schemeClr val="tx1">
                    <a:lumMod val="85000"/>
                    <a:lumOff val="15000"/>
                  </a:schemeClr>
                </a:solidFill>
              </a:rPr>
              <a:t> nặng </a:t>
            </a:r>
            <a:r>
              <a:rPr lang="en-US" i="1" dirty="0" err="1" smtClean="0">
                <a:solidFill>
                  <a:schemeClr val="tx1">
                    <a:lumMod val="85000"/>
                    <a:lumOff val="15000"/>
                  </a:schemeClr>
                </a:solidFill>
              </a:rPr>
              <a:t>sau</a:t>
            </a:r>
            <a:r>
              <a:rPr lang="en-US" i="1" dirty="0" smtClean="0">
                <a:solidFill>
                  <a:schemeClr val="tx1">
                    <a:lumMod val="85000"/>
                    <a:lumOff val="15000"/>
                  </a:schemeClr>
                </a:solidFill>
              </a:rPr>
              <a:t> mưa </a:t>
            </a:r>
            <a:r>
              <a:rPr lang="en-US" i="1" dirty="0" err="1" smtClean="0">
                <a:solidFill>
                  <a:schemeClr val="tx1">
                    <a:lumMod val="85000"/>
                    <a:lumOff val="15000"/>
                  </a:schemeClr>
                </a:solidFill>
              </a:rPr>
              <a:t>lớn</a:t>
            </a:r>
            <a:endParaRPr lang="en-US" i="1" dirty="0">
              <a:solidFill>
                <a:schemeClr val="tx1">
                  <a:lumMod val="85000"/>
                  <a:lumOff val="15000"/>
                </a:schemeClr>
              </a:solidFill>
            </a:endParaRPr>
          </a:p>
        </p:txBody>
      </p:sp>
      <p:sp>
        <p:nvSpPr>
          <p:cNvPr id="8" name="TextBox 7"/>
          <p:cNvSpPr txBox="1"/>
          <p:nvPr/>
        </p:nvSpPr>
        <p:spPr>
          <a:xfrm>
            <a:off x="421509" y="4095061"/>
            <a:ext cx="4469493" cy="307777"/>
          </a:xfrm>
          <a:prstGeom prst="rect">
            <a:avLst/>
          </a:prstGeom>
          <a:noFill/>
        </p:spPr>
        <p:txBody>
          <a:bodyPr wrap="none" rtlCol="0">
            <a:spAutoFit/>
          </a:bodyPr>
          <a:lstStyle/>
          <a:p>
            <a:r>
              <a:rPr lang="vi-VN" i="1" dirty="0">
                <a:solidFill>
                  <a:schemeClr val="tx1">
                    <a:lumMod val="85000"/>
                    <a:lumOff val="15000"/>
                  </a:schemeClr>
                </a:solidFill>
              </a:rPr>
              <a:t>Cuộc sống của người Sài Gòn trong ngày triều cường</a:t>
            </a:r>
          </a:p>
        </p:txBody>
      </p:sp>
      <p:sp>
        <p:nvSpPr>
          <p:cNvPr id="9" name="Content Placeholder 2"/>
          <p:cNvSpPr>
            <a:spLocks noGrp="1"/>
          </p:cNvSpPr>
          <p:nvPr/>
        </p:nvSpPr>
        <p:spPr>
          <a:xfrm>
            <a:off x="3423865" y="570542"/>
            <a:ext cx="2300569"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600" dirty="0" err="1" smtClean="0">
                <a:latin typeface="Calibri" panose="020F0502020204030204" pitchFamily="34" charset="0"/>
                <a:cs typeface="Calibri" panose="020F0502020204030204" pitchFamily="34" charset="0"/>
              </a:rPr>
              <a:t>Bối</a:t>
            </a:r>
            <a:r>
              <a:rPr lang="en-US" sz="3600" dirty="0" smtClean="0">
                <a:latin typeface="Calibri" panose="020F0502020204030204" pitchFamily="34" charset="0"/>
                <a:cs typeface="Calibri" panose="020F0502020204030204" pitchFamily="34" charset="0"/>
              </a:rPr>
              <a:t> </a:t>
            </a:r>
            <a:r>
              <a:rPr lang="en-US" sz="3600" dirty="0" err="1" smtClean="0">
                <a:latin typeface="Calibri" panose="020F0502020204030204" pitchFamily="34" charset="0"/>
                <a:cs typeface="Calibri" panose="020F0502020204030204" pitchFamily="34" charset="0"/>
              </a:rPr>
              <a:t>cảnh</a:t>
            </a:r>
            <a:endParaRPr lang="en-US" sz="2800" dirty="0" smtClean="0">
              <a:latin typeface="Calibri" panose="020F0502020204030204" pitchFamily="34" charset="0"/>
              <a:cs typeface="Calibri" panose="020F0502020204030204" pitchFamily="34"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86">
                                            <p:txEl>
                                              <p:pRg st="0" end="0"/>
                                            </p:txEl>
                                          </p:spTgt>
                                        </p:tgtEl>
                                        <p:attrNameLst>
                                          <p:attrName>style.visibility</p:attrName>
                                        </p:attrNameLst>
                                      </p:cBhvr>
                                      <p:to>
                                        <p:strVal val="visible"/>
                                      </p:to>
                                    </p:set>
                                    <p:animEffect transition="in" filter="fade">
                                      <p:cBhvr>
                                        <p:cTn id="18" dur="500"/>
                                        <p:tgtEl>
                                          <p:spTgt spid="48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026"/>
                                        </p:tgtEl>
                                      </p:cBhvr>
                                    </p:animEffect>
                                    <p:set>
                                      <p:cBhvr>
                                        <p:cTn id="23" dur="1" fill="hold">
                                          <p:stCondLst>
                                            <p:cond delay="499"/>
                                          </p:stCondLst>
                                        </p:cTn>
                                        <p:tgtEl>
                                          <p:spTgt spid="1026"/>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028"/>
                                        </p:tgtEl>
                                        <p:attrNameLst>
                                          <p:attrName>style.visibility</p:attrName>
                                        </p:attrNameLst>
                                      </p:cBhvr>
                                      <p:to>
                                        <p:strVal val="visible"/>
                                      </p:to>
                                    </p:set>
                                    <p:animEffect transition="in" filter="fade">
                                      <p:cBhvr>
                                        <p:cTn id="30" dur="500"/>
                                        <p:tgtEl>
                                          <p:spTgt spid="10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486">
                                            <p:txEl>
                                              <p:pRg st="1" end="1"/>
                                            </p:txEl>
                                          </p:spTgt>
                                        </p:tgtEl>
                                        <p:attrNameLst>
                                          <p:attrName>style.visibility</p:attrName>
                                        </p:attrNameLst>
                                      </p:cBhvr>
                                      <p:to>
                                        <p:strVal val="visible"/>
                                      </p:to>
                                    </p:set>
                                    <p:animEffect transition="in" filter="fade">
                                      <p:cBhvr>
                                        <p:cTn id="37" dur="500"/>
                                        <p:tgtEl>
                                          <p:spTgt spid="48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uiExpand="1" build="p"/>
      <p:bldP spid="3" grpId="0"/>
      <p:bldP spid="3" grpId="1"/>
      <p:bldP spid="8" grpId="0" uiExpand="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701571"/>
          </a:xfrm>
          <a:prstGeom prst="rect">
            <a:avLst/>
          </a:prstGeom>
        </p:spPr>
        <p:txBody>
          <a:bodyPr lIns="91425" tIns="91425" rIns="91425" bIns="91425" anchor="b" anchorCtr="0">
            <a:noAutofit/>
          </a:bodyPr>
          <a:lstStyle/>
          <a:p>
            <a:pPr lvl="0"/>
            <a:r>
              <a:rPr lang="en-US" sz="3200" dirty="0">
                <a:latin typeface="Source Sans Pro" panose="020B0604020202020204" charset="0"/>
              </a:rPr>
              <a:t>Giới </a:t>
            </a:r>
            <a:r>
              <a:rPr lang="en-US" sz="3200" dirty="0" err="1">
                <a:latin typeface="Source Sans Pro" panose="020B0604020202020204" charset="0"/>
              </a:rPr>
              <a:t>thiệu</a:t>
            </a:r>
            <a:r>
              <a:rPr lang="en-US" sz="3200" dirty="0">
                <a:latin typeface="Source Sans Pro" panose="020B0604020202020204" charset="0"/>
              </a:rPr>
              <a:t> đề </a:t>
            </a:r>
            <a:r>
              <a:rPr lang="en-US" sz="3200" dirty="0" smtClean="0">
                <a:latin typeface="Source Sans Pro" panose="020B0604020202020204" charset="0"/>
              </a:rPr>
              <a:t>tài</a:t>
            </a:r>
            <a:endParaRPr lang="en" sz="3200" dirty="0">
              <a:solidFill>
                <a:srgbClr val="3C78D8"/>
              </a:solidFill>
            </a:endParaRPr>
          </a:p>
        </p:txBody>
      </p:sp>
      <p:sp>
        <p:nvSpPr>
          <p:cNvPr id="486" name="Shape 486"/>
          <p:cNvSpPr txBox="1">
            <a:spLocks noGrp="1"/>
          </p:cNvSpPr>
          <p:nvPr>
            <p:ph type="body" idx="1"/>
          </p:nvPr>
        </p:nvSpPr>
        <p:spPr>
          <a:xfrm>
            <a:off x="667820" y="1076352"/>
            <a:ext cx="7569016" cy="2707603"/>
          </a:xfrm>
          <a:prstGeom prst="rect">
            <a:avLst/>
          </a:prstGeom>
        </p:spPr>
        <p:txBody>
          <a:bodyPr lIns="91425" tIns="91425" rIns="91425" bIns="91425" anchor="t" anchorCtr="0">
            <a:noAutofit/>
          </a:bodyPr>
          <a:lstStyle/>
          <a:p>
            <a:pPr lvl="0" indent="-365760" algn="just">
              <a:buFont typeface="Arial" panose="020B0604020202020204" pitchFamily="34" charset="0"/>
              <a:buChar char="•"/>
            </a:pPr>
            <a:r>
              <a:rPr lang="vi-VN" sz="2800" dirty="0" smtClean="0">
                <a:solidFill>
                  <a:schemeClr val="tx1"/>
                </a:solidFill>
                <a:latin typeface="+mj-lt"/>
              </a:rPr>
              <a:t>Hiển thị </a:t>
            </a:r>
            <a:r>
              <a:rPr lang="en-US" sz="2800" dirty="0" err="1" smtClean="0">
                <a:solidFill>
                  <a:schemeClr val="tx1"/>
                </a:solidFill>
                <a:latin typeface="Times New Roman" panose="02020603050405020304" pitchFamily="18" charset="0"/>
                <a:cs typeface="Times New Roman" panose="02020603050405020304" pitchFamily="18" charset="0"/>
              </a:rPr>
              <a:t>trực</a:t>
            </a:r>
            <a:r>
              <a:rPr lang="vi-VN" sz="2800" dirty="0" smtClean="0">
                <a:solidFill>
                  <a:schemeClr val="tx1"/>
                </a:solidFill>
                <a:latin typeface="+mj-lt"/>
              </a:rPr>
              <a:t> </a:t>
            </a:r>
            <a:r>
              <a:rPr lang="vi-VN" sz="2800" dirty="0" smtClean="0">
                <a:solidFill>
                  <a:schemeClr val="tx1"/>
                </a:solidFill>
                <a:latin typeface="+mj-lt"/>
              </a:rPr>
              <a:t>quan tình hình mức nước hiện tại ở các địa điểm có đặt cảm biế</a:t>
            </a:r>
            <a:r>
              <a:rPr lang="en-US" sz="2800" dirty="0" smtClean="0">
                <a:solidFill>
                  <a:schemeClr val="tx1"/>
                </a:solidFill>
                <a:latin typeface="Times New Roman" panose="02020603050405020304" pitchFamily="18" charset="0"/>
                <a:cs typeface="Times New Roman" panose="02020603050405020304" pitchFamily="18" charset="0"/>
              </a:rPr>
              <a:t>n</a:t>
            </a:r>
            <a:r>
              <a:rPr lang="vi-VN" sz="2800" dirty="0" smtClean="0">
                <a:solidFill>
                  <a:schemeClr val="tx1"/>
                </a:solidFill>
                <a:latin typeface="+mj-lt"/>
              </a:rPr>
              <a:t>.</a:t>
            </a:r>
            <a:endParaRPr lang="en" sz="2800" dirty="0" smtClean="0">
              <a:solidFill>
                <a:schemeClr val="tx1"/>
              </a:solidFill>
              <a:latin typeface="+mj-lt"/>
            </a:endParaRPr>
          </a:p>
          <a:p>
            <a:pPr lvl="0" indent="-365760" algn="just">
              <a:buFont typeface="Arial" panose="020B0604020202020204" pitchFamily="34" charset="0"/>
              <a:buChar char="•"/>
            </a:pPr>
            <a:r>
              <a:rPr lang="vi-VN" sz="2800" dirty="0" smtClean="0">
                <a:solidFill>
                  <a:schemeClr val="tx1"/>
                </a:solidFill>
                <a:latin typeface="+mj-lt"/>
              </a:rPr>
              <a:t>Cảnh báo tức thời khi có dữ liệu mực mước vượt quá mức cho phép</a:t>
            </a:r>
            <a:r>
              <a:rPr lang="en-US" sz="2800" dirty="0" smtClean="0">
                <a:solidFill>
                  <a:schemeClr val="tx1"/>
                </a:solidFill>
                <a:latin typeface="+mj-lt"/>
              </a:rPr>
              <a:t>.</a:t>
            </a:r>
          </a:p>
          <a:p>
            <a:pPr lvl="0" indent="-365760" algn="just">
              <a:buFont typeface="Arial" panose="020B0604020202020204" pitchFamily="34" charset="0"/>
              <a:buChar char="•"/>
            </a:pPr>
            <a:r>
              <a:rPr lang="vi-VN" sz="2800" dirty="0" smtClean="0">
                <a:solidFill>
                  <a:schemeClr val="tx1"/>
                </a:solidFill>
                <a:latin typeface="+mj-lt"/>
              </a:rPr>
              <a:t>Hỗ trợ quá trình điều tiết nguồn nước, giúp giảm đến tối thiểu các tình trạng ngập lụt cục bộ</a:t>
            </a:r>
            <a:r>
              <a:rPr lang="en-US" sz="2800" dirty="0" smtClean="0">
                <a:solidFill>
                  <a:schemeClr val="tx1"/>
                </a:solidFill>
                <a:latin typeface="+mj-lt"/>
              </a:rPr>
              <a:t>.</a:t>
            </a:r>
          </a:p>
        </p:txBody>
      </p:sp>
      <p:sp>
        <p:nvSpPr>
          <p:cNvPr id="10" name="Content Placeholder 2"/>
          <p:cNvSpPr>
            <a:spLocks noGrp="1"/>
          </p:cNvSpPr>
          <p:nvPr/>
        </p:nvSpPr>
        <p:spPr>
          <a:xfrm>
            <a:off x="3121642" y="566820"/>
            <a:ext cx="2905016" cy="75027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smtClean="0">
                <a:latin typeface="Calibri" panose="020F0502020204030204" pitchFamily="34" charset="0"/>
                <a:cs typeface="Calibri" panose="020F0502020204030204" pitchFamily="34" charset="0"/>
              </a:rPr>
              <a:t>Mục </a:t>
            </a:r>
            <a:r>
              <a:rPr lang="en-US" sz="3200" dirty="0" err="1" smtClean="0">
                <a:latin typeface="Calibri" panose="020F0502020204030204" pitchFamily="34" charset="0"/>
                <a:cs typeface="Calibri" panose="020F0502020204030204" pitchFamily="34" charset="0"/>
              </a:rPr>
              <a:t>tiêu</a:t>
            </a:r>
            <a:r>
              <a:rPr lang="en-US" sz="3200" dirty="0" smtClean="0">
                <a:latin typeface="Calibri" panose="020F0502020204030204" pitchFamily="34" charset="0"/>
                <a:cs typeface="Calibri" panose="020F0502020204030204" pitchFamily="34" charset="0"/>
              </a:rPr>
              <a:t> đề tài</a:t>
            </a:r>
            <a:endParaRPr lang="en-US" sz="2800" dirty="0" smtClean="0">
              <a:latin typeface="Calibri" panose="020F0502020204030204" pitchFamily="34" charset="0"/>
              <a:cs typeface="Calibri" panose="020F0502020204030204" pitchFamily="34" charset="0"/>
            </a:endParaRPr>
          </a:p>
        </p:txBody>
      </p:sp>
      <p:sp>
        <p:nvSpPr>
          <p:cNvPr id="2" name="Rectangle 1"/>
          <p:cNvSpPr/>
          <p:nvPr/>
        </p:nvSpPr>
        <p:spPr>
          <a:xfrm>
            <a:off x="667820" y="3783955"/>
            <a:ext cx="8354989" cy="954107"/>
          </a:xfrm>
          <a:prstGeom prst="rect">
            <a:avLst/>
          </a:prstGeom>
        </p:spPr>
        <p:txBody>
          <a:bodyPr wrap="square">
            <a:spAutoFit/>
          </a:bodyPr>
          <a:lstStyle/>
          <a:p>
            <a:r>
              <a:rPr lang="en-US" sz="28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smtClean="0">
                <a:latin typeface="Times New Roman" panose="02020603050405020304" pitchFamily="18" charset="0"/>
                <a:cs typeface="Times New Roman" panose="02020603050405020304" pitchFamily="18" charset="0"/>
              </a:rPr>
              <a:t>Ứng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dụng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IoT</a:t>
            </a:r>
            <a:r>
              <a:rPr lang="en-US" sz="2800" dirty="0" smtClean="0">
                <a:latin typeface="Times New Roman" panose="02020603050405020304" pitchFamily="18" charset="0"/>
                <a:cs typeface="Times New Roman" panose="02020603050405020304" pitchFamily="18" charset="0"/>
              </a:rPr>
              <a:t> xây dựng </a:t>
            </a:r>
            <a:r>
              <a:rPr lang="en-US" sz="2800" dirty="0" err="1" smtClean="0">
                <a:latin typeface="Times New Roman" panose="02020603050405020304" pitchFamily="18" charset="0"/>
                <a:cs typeface="Times New Roman" panose="02020603050405020304" pitchFamily="18" charset="0"/>
              </a:rPr>
              <a:t>hệ</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thống</a:t>
            </a:r>
            <a:r>
              <a:rPr lang="en-US" sz="2800" dirty="0" smtClean="0">
                <a:latin typeface="Times New Roman" panose="02020603050405020304" pitchFamily="18" charset="0"/>
                <a:cs typeface="Times New Roman" panose="02020603050405020304" pitchFamily="18" charset="0"/>
              </a:rPr>
              <a:t> giám </a:t>
            </a:r>
            <a:r>
              <a:rPr lang="en-US" sz="2800" dirty="0" err="1" smtClean="0">
                <a:latin typeface="Times New Roman" panose="02020603050405020304" pitchFamily="18" charset="0"/>
                <a:cs typeface="Times New Roman" panose="02020603050405020304" pitchFamily="18" charset="0"/>
              </a:rPr>
              <a:t>sát</a:t>
            </a:r>
            <a:r>
              <a:rPr lang="en-US" sz="2800" dirty="0" smtClean="0">
                <a:latin typeface="Times New Roman" panose="02020603050405020304" pitchFamily="18" charset="0"/>
                <a:cs typeface="Times New Roman" panose="02020603050405020304" pitchFamily="18" charset="0"/>
              </a:rPr>
              <a:t> và </a:t>
            </a:r>
            <a:r>
              <a:rPr lang="en-US" sz="2800" dirty="0" err="1" smtClean="0">
                <a:latin typeface="Times New Roman" panose="02020603050405020304" pitchFamily="18" charset="0"/>
                <a:cs typeface="Times New Roman" panose="02020603050405020304" pitchFamily="18" charset="0"/>
              </a:rPr>
              <a:t>cảnh</a:t>
            </a:r>
            <a:r>
              <a:rPr lang="en-US" sz="2800" dirty="0" smtClean="0">
                <a:latin typeface="Times New Roman" panose="02020603050405020304" pitchFamily="18" charset="0"/>
                <a:cs typeface="Times New Roman" panose="02020603050405020304" pitchFamily="18" charset="0"/>
              </a:rPr>
              <a:t> báo </a:t>
            </a:r>
            <a:r>
              <a:rPr lang="en-US" sz="2800" dirty="0" err="1" smtClean="0">
                <a:latin typeface="Times New Roman" panose="02020603050405020304" pitchFamily="18" charset="0"/>
                <a:cs typeface="Times New Roman" panose="02020603050405020304" pitchFamily="18" charset="0"/>
              </a:rPr>
              <a:t>ngập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lụt</a:t>
            </a:r>
            <a:r>
              <a:rPr lang="en-US" sz="2800" dirty="0" smtClean="0">
                <a:latin typeface="Times New Roman" panose="02020603050405020304" pitchFamily="18" charset="0"/>
                <a:cs typeface="Times New Roman" panose="02020603050405020304" pitchFamily="18" charset="0"/>
              </a:rPr>
              <a:t> tại thành phố Đà Nẵng</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15901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down)">
                                      <p:cBhvr>
                                        <p:cTn id="7" dur="500"/>
                                        <p:tgtEl>
                                          <p:spTgt spid="48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86">
                                            <p:txEl>
                                              <p:pRg st="0" end="0"/>
                                            </p:txEl>
                                          </p:spTgt>
                                        </p:tgtEl>
                                        <p:attrNameLst>
                                          <p:attrName>style.visibility</p:attrName>
                                        </p:attrNameLst>
                                      </p:cBhvr>
                                      <p:to>
                                        <p:strVal val="visible"/>
                                      </p:to>
                                    </p:set>
                                    <p:animEffect transition="in" filter="wipe(down)">
                                      <p:cBhvr>
                                        <p:cTn id="15" dur="500"/>
                                        <p:tgtEl>
                                          <p:spTgt spid="486">
                                            <p:txEl>
                                              <p:pRg st="0" end="0"/>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86">
                                            <p:txEl>
                                              <p:pRg st="1" end="1"/>
                                            </p:txEl>
                                          </p:spTgt>
                                        </p:tgtEl>
                                        <p:attrNameLst>
                                          <p:attrName>style.visibility</p:attrName>
                                        </p:attrNameLst>
                                      </p:cBhvr>
                                      <p:to>
                                        <p:strVal val="visible"/>
                                      </p:to>
                                    </p:set>
                                    <p:animEffect transition="in" filter="wipe(down)">
                                      <p:cBhvr>
                                        <p:cTn id="19" dur="500"/>
                                        <p:tgtEl>
                                          <p:spTgt spid="486">
                                            <p:txEl>
                                              <p:pRg st="1" end="1"/>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86">
                                            <p:txEl>
                                              <p:pRg st="2" end="2"/>
                                            </p:txEl>
                                          </p:spTgt>
                                        </p:tgtEl>
                                        <p:attrNameLst>
                                          <p:attrName>style.visibility</p:attrName>
                                        </p:attrNameLst>
                                      </p:cBhvr>
                                      <p:to>
                                        <p:strVal val="visible"/>
                                      </p:to>
                                    </p:set>
                                    <p:animEffect transition="in" filter="wipe(down)">
                                      <p:cBhvr>
                                        <p:cTn id="23" dur="500"/>
                                        <p:tgtEl>
                                          <p:spTgt spid="48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10"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2309350" y="3393469"/>
            <a:ext cx="5214599" cy="1159799"/>
          </a:xfrm>
          <a:prstGeom prst="rect">
            <a:avLst/>
          </a:prstGeom>
        </p:spPr>
        <p:txBody>
          <a:bodyPr lIns="91425" tIns="91425" rIns="91425" bIns="91425" anchor="b" anchorCtr="0">
            <a:noAutofit/>
          </a:bodyPr>
          <a:lstStyle/>
          <a:p>
            <a:r>
              <a:rPr lang="vi-VN" sz="4400" dirty="0">
                <a:latin typeface="Source Sans Pro" panose="020B0604020202020204" charset="0"/>
              </a:rPr>
              <a:t>Cơ </a:t>
            </a:r>
            <a:r>
              <a:rPr lang="vi-VN" sz="4400" dirty="0" smtClean="0">
                <a:latin typeface="Source Sans Pro" panose="020B0604020202020204" charset="0"/>
              </a:rPr>
              <a:t>sở</a:t>
            </a:r>
            <a:r>
              <a:rPr lang="en-US" sz="4400" dirty="0" smtClean="0">
                <a:latin typeface="Source Sans Pro" panose="020B0604020202020204" charset="0"/>
              </a:rPr>
              <a:t> </a:t>
            </a:r>
            <a:r>
              <a:rPr lang="vi-VN" sz="4400" dirty="0" smtClean="0">
                <a:latin typeface="Source Sans Pro" panose="020B0604020202020204" charset="0"/>
              </a:rPr>
              <a:t>lý thuyết</a:t>
            </a:r>
            <a:endParaRPr lang="en-US" sz="2800" dirty="0">
              <a:latin typeface="Source Sans Pro" panose="020B0604020202020204" charset="0"/>
            </a:endParaRPr>
          </a:p>
        </p:txBody>
      </p:sp>
      <p:sp>
        <p:nvSpPr>
          <p:cNvPr id="475" name="Shape 475"/>
          <p:cNvSpPr txBox="1"/>
          <p:nvPr/>
        </p:nvSpPr>
        <p:spPr>
          <a:xfrm>
            <a:off x="7416725" y="3661925"/>
            <a:ext cx="1760399" cy="1204800"/>
          </a:xfrm>
          <a:prstGeom prst="rect">
            <a:avLst/>
          </a:prstGeom>
          <a:noFill/>
          <a:ln>
            <a:noFill/>
          </a:ln>
        </p:spPr>
        <p:txBody>
          <a:bodyPr lIns="91425" tIns="91425" rIns="91425" bIns="91425" anchor="b" anchorCtr="0">
            <a:noAutofit/>
          </a:bodyPr>
          <a:lstStyle/>
          <a:p>
            <a:pPr lvl="0" algn="ctr" rtl="0">
              <a:spcBef>
                <a:spcPts val="0"/>
              </a:spcBef>
              <a:buNone/>
            </a:pPr>
            <a:r>
              <a:rPr lang="en" sz="12000" b="1" dirty="0" smtClean="0">
                <a:solidFill>
                  <a:srgbClr val="3C78D8"/>
                </a:solidFill>
                <a:latin typeface="Oswald"/>
                <a:ea typeface="Oswald"/>
                <a:cs typeface="Oswald"/>
                <a:sym typeface="Oswald"/>
              </a:rPr>
              <a:t>2</a:t>
            </a:r>
            <a:endParaRPr lang="en" sz="12000" b="1" dirty="0">
              <a:solidFill>
                <a:srgbClr val="3C78D8"/>
              </a:solidFill>
              <a:latin typeface="Oswald"/>
              <a:ea typeface="Oswald"/>
              <a:cs typeface="Oswald"/>
              <a:sym typeface="Oswald"/>
            </a:endParaRPr>
          </a:p>
        </p:txBody>
      </p:sp>
      <p:grpSp>
        <p:nvGrpSpPr>
          <p:cNvPr id="5" name="Group 4"/>
          <p:cNvGrpSpPr/>
          <p:nvPr/>
        </p:nvGrpSpPr>
        <p:grpSpPr>
          <a:xfrm>
            <a:off x="643590" y="1391205"/>
            <a:ext cx="1280160" cy="1069848"/>
            <a:chOff x="7098709" y="3095614"/>
            <a:chExt cx="1502718" cy="1252728"/>
          </a:xfrm>
        </p:grpSpPr>
        <p:sp>
          <p:nvSpPr>
            <p:cNvPr id="6" name="Shape 537"/>
            <p:cNvSpPr/>
            <p:nvPr/>
          </p:nvSpPr>
          <p:spPr>
            <a:xfrm rot="5400000">
              <a:off x="7233228" y="3095614"/>
              <a:ext cx="1252728" cy="1252728"/>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7" name="Picture 4" descr="Káº¿t quáº£ hÃ¬nh áº£nh cho icon ide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8709" y="3125266"/>
              <a:ext cx="1502718" cy="11971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1923750" y="1208325"/>
            <a:ext cx="1252728" cy="1252728"/>
            <a:chOff x="8585568" y="2654235"/>
            <a:chExt cx="1709928" cy="1709928"/>
          </a:xfrm>
        </p:grpSpPr>
        <p:sp>
          <p:nvSpPr>
            <p:cNvPr id="9"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10" name="Picture 6" descr="Káº¿t quáº£ hÃ¬nh áº£nh cho icon technolog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923750" y="2561408"/>
            <a:ext cx="1435608" cy="1435608"/>
            <a:chOff x="8584309" y="4462614"/>
            <a:chExt cx="1709928" cy="1709928"/>
          </a:xfrm>
        </p:grpSpPr>
        <p:sp>
          <p:nvSpPr>
            <p:cNvPr id="15"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16" name="Picture 20" descr="Káº¿t quáº£ hÃ¬nh áº£nh cho icon deplo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115470" y="2561408"/>
            <a:ext cx="1709928" cy="1709928"/>
            <a:chOff x="6776029" y="4462613"/>
            <a:chExt cx="1709928" cy="1709928"/>
          </a:xfrm>
        </p:grpSpPr>
        <p:sp>
          <p:nvSpPr>
            <p:cNvPr id="21"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22" name="Picture 8" descr="Káº¿t quáº£ hÃ¬nh áº£nh cho icon syste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7645858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49" y="41694"/>
            <a:ext cx="6996600" cy="621152"/>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213575" y="889871"/>
            <a:ext cx="5510859" cy="3534865"/>
          </a:xfrm>
          <a:prstGeom prst="rect">
            <a:avLst/>
          </a:prstGeom>
        </p:spPr>
        <p:txBody>
          <a:bodyPr lIns="91425" tIns="91425" rIns="91425" bIns="91425" anchor="t" anchorCtr="0">
            <a:noAutofit/>
          </a:bodyPr>
          <a:lstStyle/>
          <a:p>
            <a:pPr lvl="0" indent="339725" algn="just">
              <a:buNone/>
            </a:pPr>
            <a:r>
              <a:rPr lang="en-US" sz="2300" dirty="0" err="1">
                <a:solidFill>
                  <a:schemeClr val="tx1"/>
                </a:solidFill>
                <a:latin typeface="Times New Roman" panose="02020603050405020304" pitchFamily="18" charset="0"/>
                <a:cs typeface="Times New Roman" panose="02020603050405020304" pitchFamily="18" charset="0"/>
              </a:rPr>
              <a:t>GeoServer</a:t>
            </a:r>
            <a:r>
              <a:rPr lang="en-US" sz="2300" dirty="0">
                <a:solidFill>
                  <a:schemeClr val="tx1"/>
                </a:solidFill>
                <a:latin typeface="Times New Roman" panose="02020603050405020304" pitchFamily="18" charset="0"/>
                <a:cs typeface="Times New Roman" panose="02020603050405020304" pitchFamily="18" charset="0"/>
              </a:rPr>
              <a:t> là </a:t>
            </a:r>
            <a:r>
              <a:rPr lang="en-US" sz="2300" dirty="0" smtClean="0">
                <a:solidFill>
                  <a:schemeClr val="tx1"/>
                </a:solidFill>
                <a:latin typeface="Times New Roman" panose="02020603050405020304" pitchFamily="18" charset="0"/>
                <a:cs typeface="Times New Roman" panose="02020603050405020304" pitchFamily="18" charset="0"/>
              </a:rPr>
              <a:t>phần </a:t>
            </a:r>
            <a:r>
              <a:rPr lang="en-US" sz="2300" dirty="0" err="1" smtClean="0">
                <a:solidFill>
                  <a:schemeClr val="tx1"/>
                </a:solidFill>
                <a:latin typeface="Times New Roman" panose="02020603050405020304" pitchFamily="18" charset="0"/>
                <a:cs typeface="Times New Roman" panose="02020603050405020304" pitchFamily="18" charset="0"/>
              </a:rPr>
              <a:t>mềm</a:t>
            </a:r>
            <a:r>
              <a:rPr lang="en-US" sz="2300" dirty="0" smtClean="0">
                <a:solidFill>
                  <a:schemeClr val="tx1"/>
                </a:solidFill>
                <a:latin typeface="Times New Roman" panose="02020603050405020304" pitchFamily="18" charset="0"/>
                <a:cs typeface="Times New Roman" panose="02020603050405020304" pitchFamily="18" charset="0"/>
              </a:rPr>
              <a:t>:</a:t>
            </a:r>
          </a:p>
          <a:p>
            <a:pPr indent="339725" algn="just">
              <a:buFont typeface="Arial" panose="020B0604020202020204" pitchFamily="34" charset="0"/>
              <a:buChar char="•"/>
            </a:pPr>
            <a:r>
              <a:rPr lang="en-US" sz="2300" dirty="0" err="1" smtClean="0">
                <a:solidFill>
                  <a:schemeClr val="tx1"/>
                </a:solidFill>
                <a:latin typeface="Times New Roman" panose="02020603050405020304" pitchFamily="18" charset="0"/>
                <a:cs typeface="Times New Roman" panose="02020603050405020304" pitchFamily="18" charset="0"/>
              </a:rPr>
              <a:t>Chứa</a:t>
            </a:r>
            <a:r>
              <a:rPr lang="en-US" sz="2300" dirty="0" smtClean="0">
                <a:solidFill>
                  <a:schemeClr val="tx1"/>
                </a:solidFill>
                <a:latin typeface="Times New Roman" panose="02020603050405020304" pitchFamily="18" charset="0"/>
                <a:cs typeface="Times New Roman" panose="02020603050405020304" pitchFamily="18" charset="0"/>
              </a:rPr>
              <a:t> một </a:t>
            </a:r>
            <a:r>
              <a:rPr lang="en-US" sz="2300" dirty="0">
                <a:solidFill>
                  <a:schemeClr val="tx1"/>
                </a:solidFill>
                <a:latin typeface="Times New Roman" panose="02020603050405020304" pitchFamily="18" charset="0"/>
                <a:cs typeface="Times New Roman" panose="02020603050405020304" pitchFamily="18" charset="0"/>
              </a:rPr>
              <a:t>số </a:t>
            </a:r>
            <a:r>
              <a:rPr lang="en-US" sz="2300" dirty="0" err="1">
                <a:solidFill>
                  <a:schemeClr val="tx1"/>
                </a:solidFill>
                <a:latin typeface="Times New Roman" panose="02020603050405020304" pitchFamily="18" charset="0"/>
                <a:cs typeface="Times New Roman" panose="02020603050405020304" pitchFamily="18" charset="0"/>
              </a:rPr>
              <a:t>phương</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pháp</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phân</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tích</a:t>
            </a:r>
            <a:r>
              <a:rPr lang="en-US" sz="2300" dirty="0">
                <a:solidFill>
                  <a:schemeClr val="tx1"/>
                </a:solidFill>
                <a:latin typeface="Times New Roman" panose="02020603050405020304" pitchFamily="18" charset="0"/>
                <a:cs typeface="Times New Roman" panose="02020603050405020304" pitchFamily="18" charset="0"/>
              </a:rPr>
              <a:t> bản </a:t>
            </a:r>
            <a:r>
              <a:rPr lang="en-US" sz="2300" dirty="0" smtClean="0">
                <a:solidFill>
                  <a:schemeClr val="tx1"/>
                </a:solidFill>
                <a:latin typeface="Times New Roman" panose="02020603050405020304" pitchFamily="18" charset="0"/>
                <a:cs typeface="Times New Roman" panose="02020603050405020304" pitchFamily="18" charset="0"/>
              </a:rPr>
              <a:t>đồ</a:t>
            </a:r>
          </a:p>
          <a:p>
            <a:pPr indent="339725" algn="just">
              <a:buFont typeface="Arial" panose="020B0604020202020204" pitchFamily="34" charset="0"/>
              <a:buChar char="•"/>
            </a:pPr>
            <a:r>
              <a:rPr lang="en-US" sz="2300" dirty="0" smtClean="0">
                <a:solidFill>
                  <a:schemeClr val="tx1"/>
                </a:solidFill>
                <a:latin typeface="Times New Roman" panose="02020603050405020304" pitchFamily="18" charset="0"/>
                <a:cs typeface="Times New Roman" panose="02020603050405020304" pitchFamily="18" charset="0"/>
              </a:rPr>
              <a:t>Là một </a:t>
            </a:r>
            <a:r>
              <a:rPr lang="en-US" sz="2300" dirty="0">
                <a:solidFill>
                  <a:schemeClr val="tx1"/>
                </a:solidFill>
                <a:latin typeface="Times New Roman" panose="02020603050405020304" pitchFamily="18" charset="0"/>
                <a:cs typeface="Times New Roman" panose="02020603050405020304" pitchFamily="18" charset="0"/>
              </a:rPr>
              <a:t>máy </a:t>
            </a:r>
            <a:r>
              <a:rPr lang="en-US" sz="2300" dirty="0" err="1">
                <a:solidFill>
                  <a:schemeClr val="tx1"/>
                </a:solidFill>
                <a:latin typeface="Times New Roman" panose="02020603050405020304" pitchFamily="18" charset="0"/>
                <a:cs typeface="Times New Roman" panose="02020603050405020304" pitchFamily="18" charset="0"/>
              </a:rPr>
              <a:t>chủ</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mã</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nguồn</a:t>
            </a:r>
            <a:r>
              <a:rPr lang="en-US" sz="2300" dirty="0">
                <a:solidFill>
                  <a:schemeClr val="tx1"/>
                </a:solidFill>
                <a:latin typeface="Times New Roman" panose="02020603050405020304" pitchFamily="18" charset="0"/>
                <a:cs typeface="Times New Roman" panose="02020603050405020304" pitchFamily="18" charset="0"/>
              </a:rPr>
              <a:t> mở với </a:t>
            </a:r>
            <a:r>
              <a:rPr lang="en-US" sz="2300" dirty="0" smtClean="0">
                <a:solidFill>
                  <a:schemeClr val="tx1"/>
                </a:solidFill>
                <a:latin typeface="Times New Roman" panose="02020603050405020304" pitchFamily="18" charset="0"/>
                <a:cs typeface="Times New Roman" panose="02020603050405020304" pitchFamily="18" charset="0"/>
              </a:rPr>
              <a:t>mục </a:t>
            </a:r>
            <a:r>
              <a:rPr lang="en-US" sz="2300" dirty="0" err="1" smtClean="0">
                <a:solidFill>
                  <a:schemeClr val="tx1"/>
                </a:solidFill>
                <a:latin typeface="Times New Roman" panose="02020603050405020304" pitchFamily="18" charset="0"/>
                <a:cs typeface="Times New Roman" panose="02020603050405020304" pitchFamily="18" charset="0"/>
              </a:rPr>
              <a:t>đích</a:t>
            </a:r>
            <a:r>
              <a:rPr lang="en-US" sz="2300" dirty="0" smtClean="0">
                <a:solidFill>
                  <a:schemeClr val="tx1"/>
                </a:solidFill>
                <a:latin typeface="Times New Roman" panose="02020603050405020304" pitchFamily="18" charset="0"/>
                <a:cs typeface="Times New Roman" panose="02020603050405020304" pitchFamily="18" charset="0"/>
              </a:rPr>
              <a:t> kết </a:t>
            </a:r>
            <a:r>
              <a:rPr lang="en-US" sz="2300" dirty="0" err="1" smtClean="0">
                <a:solidFill>
                  <a:schemeClr val="tx1"/>
                </a:solidFill>
                <a:latin typeface="Times New Roman" panose="02020603050405020304" pitchFamily="18" charset="0"/>
                <a:cs typeface="Times New Roman" panose="02020603050405020304" pitchFamily="18" charset="0"/>
              </a:rPr>
              <a:t>nối</a:t>
            </a:r>
            <a:r>
              <a:rPr lang="en-US" sz="2300" dirty="0" smtClean="0">
                <a:solidFill>
                  <a:schemeClr val="tx1"/>
                </a:solidFill>
                <a:latin typeface="Times New Roman" panose="02020603050405020304" pitchFamily="18" charset="0"/>
                <a:cs typeface="Times New Roman" panose="02020603050405020304" pitchFamily="18" charset="0"/>
              </a:rPr>
              <a:t> </a:t>
            </a:r>
            <a:r>
              <a:rPr lang="en-US" sz="2300" dirty="0" err="1" smtClean="0">
                <a:solidFill>
                  <a:schemeClr val="tx1"/>
                </a:solidFill>
                <a:latin typeface="Times New Roman" panose="02020603050405020304" pitchFamily="18" charset="0"/>
                <a:cs typeface="Times New Roman" panose="02020603050405020304" pitchFamily="18" charset="0"/>
              </a:rPr>
              <a:t>những</a:t>
            </a:r>
            <a:r>
              <a:rPr lang="en-US" sz="2300" dirty="0" smtClean="0">
                <a:solidFill>
                  <a:schemeClr val="tx1"/>
                </a:solidFill>
                <a:latin typeface="Times New Roman" panose="02020603050405020304" pitchFamily="18" charset="0"/>
                <a:cs typeface="Times New Roman" panose="02020603050405020304" pitchFamily="18" charset="0"/>
              </a:rPr>
              <a:t> thông tin địa lý có </a:t>
            </a:r>
            <a:r>
              <a:rPr lang="en-US" sz="2300" dirty="0" err="1" smtClean="0">
                <a:solidFill>
                  <a:schemeClr val="tx1"/>
                </a:solidFill>
                <a:latin typeface="Times New Roman" panose="02020603050405020304" pitchFamily="18" charset="0"/>
                <a:cs typeface="Times New Roman" panose="02020603050405020304" pitchFamily="18" charset="0"/>
              </a:rPr>
              <a:t>sẵn</a:t>
            </a:r>
            <a:r>
              <a:rPr lang="en-US" sz="2300" dirty="0" smtClean="0">
                <a:solidFill>
                  <a:schemeClr val="tx1"/>
                </a:solidFill>
                <a:latin typeface="Times New Roman" panose="02020603050405020304" pitchFamily="18" charset="0"/>
                <a:cs typeface="Times New Roman" panose="02020603050405020304" pitchFamily="18" charset="0"/>
              </a:rPr>
              <a:t> </a:t>
            </a:r>
            <a:r>
              <a:rPr lang="en-US" sz="2300" dirty="0">
                <a:solidFill>
                  <a:schemeClr val="tx1"/>
                </a:solidFill>
                <a:latin typeface="Times New Roman" panose="02020603050405020304" pitchFamily="18" charset="0"/>
                <a:cs typeface="Times New Roman" panose="02020603050405020304" pitchFamily="18" charset="0"/>
              </a:rPr>
              <a:t>tới các </a:t>
            </a:r>
            <a:r>
              <a:rPr lang="en-US" sz="2300" dirty="0" err="1">
                <a:solidFill>
                  <a:schemeClr val="tx1"/>
                </a:solidFill>
                <a:latin typeface="Times New Roman" panose="02020603050405020304" pitchFamily="18" charset="0"/>
                <a:cs typeface="Times New Roman" panose="02020603050405020304" pitchFamily="18" charset="0"/>
              </a:rPr>
              <a:t>trang</a:t>
            </a:r>
            <a:r>
              <a:rPr lang="en-US" sz="2300" dirty="0">
                <a:solidFill>
                  <a:schemeClr val="tx1"/>
                </a:solidFill>
                <a:latin typeface="Times New Roman" panose="02020603050405020304" pitchFamily="18" charset="0"/>
                <a:cs typeface="Times New Roman" panose="02020603050405020304" pitchFamily="18" charset="0"/>
              </a:rPr>
              <a:t> Web bản đồ địa lý </a:t>
            </a:r>
            <a:r>
              <a:rPr lang="en-US" sz="2300" dirty="0" err="1" smtClean="0">
                <a:solidFill>
                  <a:schemeClr val="tx1"/>
                </a:solidFill>
                <a:latin typeface="Times New Roman" panose="02020603050405020304" pitchFamily="18" charset="0"/>
                <a:cs typeface="Times New Roman" panose="02020603050405020304" pitchFamily="18" charset="0"/>
              </a:rPr>
              <a:t>sử</a:t>
            </a:r>
            <a:r>
              <a:rPr lang="en-US" sz="2300" dirty="0" smtClean="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dụng</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chuẩn</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smtClean="0">
                <a:solidFill>
                  <a:schemeClr val="tx1"/>
                </a:solidFill>
                <a:latin typeface="Times New Roman" panose="02020603050405020304" pitchFamily="18" charset="0"/>
                <a:cs typeface="Times New Roman" panose="02020603050405020304" pitchFamily="18" charset="0"/>
              </a:rPr>
              <a:t>mở.</a:t>
            </a:r>
          </a:p>
          <a:p>
            <a:pPr indent="339725" algn="just">
              <a:buFont typeface="Arial" panose="020B0604020202020204" pitchFamily="34" charset="0"/>
              <a:buChar char="•"/>
            </a:pPr>
            <a:r>
              <a:rPr lang="en-US" sz="2300" dirty="0" smtClean="0">
                <a:solidFill>
                  <a:schemeClr val="tx1"/>
                </a:solidFill>
                <a:latin typeface="Times New Roman" panose="02020603050405020304" pitchFamily="18" charset="0"/>
                <a:cs typeface="Times New Roman" panose="02020603050405020304" pitchFamily="18" charset="0"/>
              </a:rPr>
              <a:t>Được </a:t>
            </a:r>
            <a:r>
              <a:rPr lang="en-US" sz="2300" dirty="0" err="1" smtClean="0">
                <a:solidFill>
                  <a:schemeClr val="tx1"/>
                </a:solidFill>
                <a:latin typeface="Times New Roman" panose="02020603050405020304" pitchFamily="18" charset="0"/>
                <a:cs typeface="Times New Roman" panose="02020603050405020304" pitchFamily="18" charset="0"/>
              </a:rPr>
              <a:t>bắt</a:t>
            </a:r>
            <a:r>
              <a:rPr lang="en-US" sz="2300" dirty="0" smtClean="0">
                <a:solidFill>
                  <a:schemeClr val="tx1"/>
                </a:solidFill>
                <a:latin typeface="Times New Roman" panose="02020603050405020304" pitchFamily="18" charset="0"/>
                <a:cs typeface="Times New Roman" panose="02020603050405020304" pitchFamily="18" charset="0"/>
              </a:rPr>
              <a:t> đầu </a:t>
            </a:r>
            <a:r>
              <a:rPr lang="en-US" sz="2300" dirty="0" err="1" smtClean="0">
                <a:solidFill>
                  <a:schemeClr val="tx1"/>
                </a:solidFill>
                <a:latin typeface="Times New Roman" panose="02020603050405020304" pitchFamily="18" charset="0"/>
                <a:cs typeface="Times New Roman" panose="02020603050405020304" pitchFamily="18" charset="0"/>
              </a:rPr>
              <a:t>bởi</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smtClean="0">
                <a:solidFill>
                  <a:schemeClr val="tx1"/>
                </a:solidFill>
                <a:latin typeface="Times New Roman" panose="02020603050405020304" pitchFamily="18" charset="0"/>
                <a:cs typeface="Times New Roman" panose="02020603050405020304" pitchFamily="18" charset="0"/>
              </a:rPr>
              <a:t>TOPP (</a:t>
            </a:r>
            <a:r>
              <a:rPr lang="en-US" sz="2300" dirty="0" err="1">
                <a:solidFill>
                  <a:schemeClr val="tx1"/>
                </a:solidFill>
                <a:latin typeface="Times New Roman" panose="02020603050405020304" pitchFamily="18" charset="0"/>
                <a:cs typeface="Times New Roman" panose="02020603050405020304" pitchFamily="18" charset="0"/>
              </a:rPr>
              <a:t>tổ</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chức</a:t>
            </a:r>
            <a:r>
              <a:rPr lang="en-US" sz="2300" dirty="0">
                <a:solidFill>
                  <a:schemeClr val="tx1"/>
                </a:solidFill>
                <a:latin typeface="Times New Roman" panose="02020603050405020304" pitchFamily="18" charset="0"/>
                <a:cs typeface="Times New Roman" panose="02020603050405020304" pitchFamily="18" charset="0"/>
              </a:rPr>
              <a:t> phi </a:t>
            </a:r>
            <a:r>
              <a:rPr lang="en-US" sz="2300" dirty="0" err="1">
                <a:solidFill>
                  <a:schemeClr val="tx1"/>
                </a:solidFill>
                <a:latin typeface="Times New Roman" panose="02020603050405020304" pitchFamily="18" charset="0"/>
                <a:cs typeface="Times New Roman" panose="02020603050405020304" pitchFamily="18" charset="0"/>
              </a:rPr>
              <a:t>lợi</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smtClean="0">
                <a:solidFill>
                  <a:schemeClr val="tx1"/>
                </a:solidFill>
                <a:latin typeface="Times New Roman" panose="02020603050405020304" pitchFamily="18" charset="0"/>
                <a:cs typeface="Times New Roman" panose="02020603050405020304" pitchFamily="18" charset="0"/>
              </a:rPr>
              <a:t>nhuận</a:t>
            </a:r>
            <a:r>
              <a:rPr lang="en-US" sz="2300" dirty="0" smtClean="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nhằm</a:t>
            </a:r>
            <a:r>
              <a:rPr lang="en-US" sz="2300" dirty="0">
                <a:solidFill>
                  <a:schemeClr val="tx1"/>
                </a:solidFill>
                <a:latin typeface="Times New Roman" panose="02020603050405020304" pitchFamily="18" charset="0"/>
                <a:cs typeface="Times New Roman" panose="02020603050405020304" pitchFamily="18" charset="0"/>
              </a:rPr>
              <a:t> mục </a:t>
            </a:r>
            <a:r>
              <a:rPr lang="en-US" sz="2300" dirty="0" err="1">
                <a:solidFill>
                  <a:schemeClr val="tx1"/>
                </a:solidFill>
                <a:latin typeface="Times New Roman" panose="02020603050405020304" pitchFamily="18" charset="0"/>
                <a:cs typeface="Times New Roman" panose="02020603050405020304" pitchFamily="18" charset="0"/>
              </a:rPr>
              <a:t>đích</a:t>
            </a:r>
            <a:r>
              <a:rPr lang="en-US" sz="2300" dirty="0">
                <a:solidFill>
                  <a:schemeClr val="tx1"/>
                </a:solidFill>
                <a:latin typeface="Times New Roman" panose="02020603050405020304" pitchFamily="18" charset="0"/>
                <a:cs typeface="Times New Roman" panose="02020603050405020304" pitchFamily="18" charset="0"/>
              </a:rPr>
              <a:t> hỗ trợ việc </a:t>
            </a:r>
            <a:r>
              <a:rPr lang="en-US" sz="2300" dirty="0" err="1">
                <a:solidFill>
                  <a:schemeClr val="tx1"/>
                </a:solidFill>
                <a:latin typeface="Times New Roman" panose="02020603050405020304" pitchFamily="18" charset="0"/>
                <a:cs typeface="Times New Roman" panose="02020603050405020304" pitchFamily="18" charset="0"/>
              </a:rPr>
              <a:t>xử</a:t>
            </a:r>
            <a:r>
              <a:rPr lang="en-US" sz="2300" dirty="0">
                <a:solidFill>
                  <a:schemeClr val="tx1"/>
                </a:solidFill>
                <a:latin typeface="Times New Roman" panose="02020603050405020304" pitchFamily="18" charset="0"/>
                <a:cs typeface="Times New Roman" panose="02020603050405020304" pitchFamily="18" charset="0"/>
              </a:rPr>
              <a:t> lý thông tin không </a:t>
            </a:r>
            <a:r>
              <a:rPr lang="en-US" sz="2300" dirty="0" err="1">
                <a:solidFill>
                  <a:schemeClr val="tx1"/>
                </a:solidFill>
                <a:latin typeface="Times New Roman" panose="02020603050405020304" pitchFamily="18" charset="0"/>
                <a:cs typeface="Times New Roman" panose="02020603050405020304" pitchFamily="18" charset="0"/>
              </a:rPr>
              <a:t>gian</a:t>
            </a:r>
            <a:r>
              <a:rPr lang="en-US" sz="2300" dirty="0">
                <a:solidFill>
                  <a:schemeClr val="tx1"/>
                </a:solidFill>
                <a:latin typeface="Times New Roman" panose="02020603050405020304" pitchFamily="18" charset="0"/>
                <a:cs typeface="Times New Roman" panose="02020603050405020304" pitchFamily="18" charset="0"/>
              </a:rPr>
              <a:t> địa lý với </a:t>
            </a:r>
            <a:r>
              <a:rPr lang="en-US" sz="2300" dirty="0" err="1">
                <a:solidFill>
                  <a:schemeClr val="tx1"/>
                </a:solidFill>
                <a:latin typeface="Times New Roman" panose="02020603050405020304" pitchFamily="18" charset="0"/>
                <a:cs typeface="Times New Roman" panose="02020603050405020304" pitchFamily="18" charset="0"/>
              </a:rPr>
              <a:t>chất</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lượng</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smtClean="0">
                <a:solidFill>
                  <a:schemeClr val="tx1"/>
                </a:solidFill>
                <a:latin typeface="Times New Roman" panose="02020603050405020304" pitchFamily="18" charset="0"/>
                <a:cs typeface="Times New Roman" panose="02020603050405020304" pitchFamily="18" charset="0"/>
              </a:rPr>
              <a:t>cao</a:t>
            </a:r>
            <a:r>
              <a:rPr lang="en-US" sz="2300" dirty="0" smtClean="0">
                <a:solidFill>
                  <a:schemeClr val="tx1"/>
                </a:solidFill>
                <a:latin typeface="Times New Roman" panose="02020603050405020304" pitchFamily="18" charset="0"/>
                <a:cs typeface="Times New Roman" panose="02020603050405020304" pitchFamily="18" charset="0"/>
              </a:rPr>
              <a:t>.</a:t>
            </a:r>
          </a:p>
        </p:txBody>
      </p:sp>
      <p:sp>
        <p:nvSpPr>
          <p:cNvPr id="10" name="Content Placeholder 2"/>
          <p:cNvSpPr>
            <a:spLocks noGrp="1"/>
          </p:cNvSpPr>
          <p:nvPr/>
        </p:nvSpPr>
        <p:spPr>
          <a:xfrm>
            <a:off x="3423865" y="519485"/>
            <a:ext cx="2300569" cy="52481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err="1" smtClean="0">
                <a:latin typeface="Calibri" panose="020F0502020204030204" pitchFamily="34" charset="0"/>
                <a:cs typeface="Calibri" panose="020F0502020204030204" pitchFamily="34" charset="0"/>
              </a:rPr>
              <a:t>GeoServer</a:t>
            </a:r>
            <a:endParaRPr lang="en-US" sz="2400" dirty="0" smtClean="0">
              <a:latin typeface="Calibri" panose="020F0502020204030204" pitchFamily="34" charset="0"/>
              <a:cs typeface="Calibri" panose="020F0502020204030204" pitchFamily="34" charset="0"/>
            </a:endParaRPr>
          </a:p>
        </p:txBody>
      </p:sp>
      <p:pic>
        <p:nvPicPr>
          <p:cNvPr id="4098" name="Picture 2" descr="Káº¿t quáº£ hÃ¬nh áº£nh cho Geo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0589" y="844336"/>
            <a:ext cx="3905250" cy="390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83833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down)">
                                      <p:cBhvr>
                                        <p:cTn id="7" dur="500"/>
                                        <p:tgtEl>
                                          <p:spTgt spid="48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nodeType="with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wipe(down)">
                                      <p:cBhvr>
                                        <p:cTn id="14" dur="500"/>
                                        <p:tgtEl>
                                          <p:spTgt spid="4098"/>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486">
                                            <p:txEl>
                                              <p:pRg st="0" end="0"/>
                                            </p:txEl>
                                          </p:spTgt>
                                        </p:tgtEl>
                                        <p:attrNameLst>
                                          <p:attrName>style.visibility</p:attrName>
                                        </p:attrNameLst>
                                      </p:cBhvr>
                                      <p:to>
                                        <p:strVal val="visible"/>
                                      </p:to>
                                    </p:set>
                                    <p:animEffect transition="in" filter="wipe(down)">
                                      <p:cBhvr>
                                        <p:cTn id="18" dur="500"/>
                                        <p:tgtEl>
                                          <p:spTgt spid="486">
                                            <p:txEl>
                                              <p:pRg st="0" end="0"/>
                                            </p:txEl>
                                          </p:spTgt>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486">
                                            <p:txEl>
                                              <p:pRg st="1" end="1"/>
                                            </p:txEl>
                                          </p:spTgt>
                                        </p:tgtEl>
                                        <p:attrNameLst>
                                          <p:attrName>style.visibility</p:attrName>
                                        </p:attrNameLst>
                                      </p:cBhvr>
                                      <p:to>
                                        <p:strVal val="visible"/>
                                      </p:to>
                                    </p:set>
                                    <p:animEffect transition="in" filter="wipe(down)">
                                      <p:cBhvr>
                                        <p:cTn id="22" dur="500"/>
                                        <p:tgtEl>
                                          <p:spTgt spid="486">
                                            <p:txEl>
                                              <p:pRg st="1" end="1"/>
                                            </p:txEl>
                                          </p:spTgt>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486">
                                            <p:txEl>
                                              <p:pRg st="2" end="2"/>
                                            </p:txEl>
                                          </p:spTgt>
                                        </p:tgtEl>
                                        <p:attrNameLst>
                                          <p:attrName>style.visibility</p:attrName>
                                        </p:attrNameLst>
                                      </p:cBhvr>
                                      <p:to>
                                        <p:strVal val="visible"/>
                                      </p:to>
                                    </p:set>
                                    <p:animEffect transition="in" filter="wipe(down)">
                                      <p:cBhvr>
                                        <p:cTn id="26" dur="500"/>
                                        <p:tgtEl>
                                          <p:spTgt spid="486">
                                            <p:txEl>
                                              <p:pRg st="2" end="2"/>
                                            </p:txEl>
                                          </p:spTgt>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486">
                                            <p:txEl>
                                              <p:pRg st="3" end="3"/>
                                            </p:txEl>
                                          </p:spTgt>
                                        </p:tgtEl>
                                        <p:attrNameLst>
                                          <p:attrName>style.visibility</p:attrName>
                                        </p:attrNameLst>
                                      </p:cBhvr>
                                      <p:to>
                                        <p:strVal val="visible"/>
                                      </p:to>
                                    </p:set>
                                    <p:animEffect transition="in" filter="wipe(down)">
                                      <p:cBhvr>
                                        <p:cTn id="30" dur="500"/>
                                        <p:tgtEl>
                                          <p:spTgt spid="4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0"/>
            <a:ext cx="6996600" cy="657226"/>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154113" y="1055901"/>
            <a:ext cx="4335694" cy="3721582"/>
          </a:xfrm>
          <a:prstGeom prst="rect">
            <a:avLst/>
          </a:prstGeom>
        </p:spPr>
        <p:txBody>
          <a:bodyPr lIns="91425" tIns="91425" rIns="91425" bIns="91425" anchor="t" anchorCtr="0">
            <a:noAutofit/>
          </a:bodyPr>
          <a:lstStyle/>
          <a:p>
            <a:pPr indent="365760" algn="just">
              <a:buNone/>
            </a:pPr>
            <a:r>
              <a:rPr lang="en-US" sz="2400" dirty="0">
                <a:solidFill>
                  <a:schemeClr val="tx1"/>
                </a:solidFill>
                <a:latin typeface="Times New Roman" panose="02020603050405020304" pitchFamily="18" charset="0"/>
                <a:cs typeface="Times New Roman" panose="02020603050405020304" pitchFamily="18" charset="0"/>
              </a:rPr>
              <a:t>PostgreSQL được </a:t>
            </a:r>
            <a:r>
              <a:rPr lang="en-US" sz="2400" dirty="0" err="1">
                <a:solidFill>
                  <a:schemeClr val="tx1"/>
                </a:solidFill>
                <a:latin typeface="Times New Roman" panose="02020603050405020304" pitchFamily="18" charset="0"/>
                <a:cs typeface="Times New Roman" panose="02020603050405020304" pitchFamily="18" charset="0"/>
              </a:rPr>
              <a:t>đánh</a:t>
            </a:r>
            <a:r>
              <a:rPr lang="en-US" sz="2400" dirty="0">
                <a:solidFill>
                  <a:schemeClr val="tx1"/>
                </a:solidFill>
                <a:latin typeface="Times New Roman" panose="02020603050405020304" pitchFamily="18" charset="0"/>
                <a:cs typeface="Times New Roman" panose="02020603050405020304" pitchFamily="18" charset="0"/>
              </a:rPr>
              <a:t> giá là </a:t>
            </a:r>
            <a:r>
              <a:rPr lang="en-US" sz="2400" dirty="0" err="1">
                <a:solidFill>
                  <a:schemeClr val="tx1"/>
                </a:solidFill>
                <a:latin typeface="Times New Roman" panose="02020603050405020304" pitchFamily="18" charset="0"/>
                <a:cs typeface="Times New Roman" panose="02020603050405020304" pitchFamily="18" charset="0"/>
              </a:rPr>
              <a:t>hiệu</a:t>
            </a:r>
            <a:r>
              <a:rPr lang="en-US" sz="2400" dirty="0">
                <a:solidFill>
                  <a:schemeClr val="tx1"/>
                </a:solidFill>
                <a:latin typeface="Times New Roman" panose="02020603050405020304" pitchFamily="18" charset="0"/>
                <a:cs typeface="Times New Roman" panose="02020603050405020304" pitchFamily="18" charset="0"/>
              </a:rPr>
              <a:t> quả trong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khai</a:t>
            </a:r>
            <a:r>
              <a:rPr lang="en-US" sz="2400" dirty="0">
                <a:solidFill>
                  <a:schemeClr val="tx1"/>
                </a:solidFill>
                <a:latin typeface="Times New Roman" panose="02020603050405020304" pitchFamily="18" charset="0"/>
                <a:cs typeface="Times New Roman" panose="02020603050405020304" pitchFamily="18" charset="0"/>
              </a:rPr>
              <a:t>, cách </a:t>
            </a:r>
            <a:r>
              <a:rPr lang="en-US" sz="2400" dirty="0" err="1">
                <a:solidFill>
                  <a:schemeClr val="tx1"/>
                </a:solidFill>
                <a:latin typeface="Times New Roman" panose="02020603050405020304" pitchFamily="18" charset="0"/>
                <a:cs typeface="Times New Roman" panose="02020603050405020304" pitchFamily="18" charset="0"/>
              </a:rPr>
              <a:t>lưu</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trữ</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đơn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giản</a:t>
            </a:r>
            <a:r>
              <a:rPr lang="en-US" sz="2400" dirty="0">
                <a:solidFill>
                  <a:schemeClr val="tx1"/>
                </a:solidFill>
                <a:latin typeface="Times New Roman" panose="02020603050405020304" pitchFamily="18" charset="0"/>
                <a:cs typeface="Times New Roman" panose="02020603050405020304" pitchFamily="18" charset="0"/>
              </a:rPr>
              <a:t>, bảo mật, </a:t>
            </a:r>
            <a:r>
              <a:rPr lang="en-US" sz="2400" dirty="0" err="1">
                <a:solidFill>
                  <a:schemeClr val="tx1"/>
                </a:solidFill>
                <a:latin typeface="Times New Roman" panose="02020603050405020304" pitchFamily="18" charset="0"/>
                <a:cs typeface="Times New Roman" panose="02020603050405020304" pitchFamily="18" charset="0"/>
              </a:rPr>
              <a:t>tương</a:t>
            </a:r>
            <a:r>
              <a:rPr lang="en-US" sz="2400" dirty="0">
                <a:solidFill>
                  <a:schemeClr val="tx1"/>
                </a:solidFill>
                <a:latin typeface="Times New Roman" panose="02020603050405020304" pitchFamily="18" charset="0"/>
                <a:cs typeface="Times New Roman" panose="02020603050405020304" pitchFamily="18" charset="0"/>
              </a:rPr>
              <a:t> thích </a:t>
            </a:r>
            <a:r>
              <a:rPr lang="en-US" sz="2400" dirty="0" err="1">
                <a:solidFill>
                  <a:schemeClr val="tx1"/>
                </a:solidFill>
                <a:latin typeface="Times New Roman" panose="02020603050405020304" pitchFamily="18" charset="0"/>
                <a:cs typeface="Times New Roman" panose="02020603050405020304" pitchFamily="18" charset="0"/>
              </a:rPr>
              <a:t>cao</a:t>
            </a:r>
            <a:r>
              <a:rPr lang="en-US" sz="2400" dirty="0">
                <a:solidFill>
                  <a:schemeClr val="tx1"/>
                </a:solidFill>
                <a:latin typeface="Times New Roman" panose="02020603050405020304" pitchFamily="18" charset="0"/>
                <a:cs typeface="Times New Roman" panose="02020603050405020304" pitchFamily="18" charset="0"/>
              </a:rPr>
              <a:t>. Hỗ trợ dữ </a:t>
            </a:r>
            <a:r>
              <a:rPr lang="en-US" sz="2400" dirty="0" err="1">
                <a:solidFill>
                  <a:schemeClr val="tx1"/>
                </a:solidFill>
                <a:latin typeface="Times New Roman" panose="02020603050405020304" pitchFamily="18" charset="0"/>
                <a:cs typeface="Times New Roman" panose="02020603050405020304" pitchFamily="18" charset="0"/>
              </a:rPr>
              <a:t>liệu</a:t>
            </a:r>
            <a:r>
              <a:rPr lang="en-US" sz="2400" dirty="0">
                <a:solidFill>
                  <a:schemeClr val="tx1"/>
                </a:solidFill>
                <a:latin typeface="Times New Roman" panose="02020603050405020304" pitchFamily="18" charset="0"/>
                <a:cs typeface="Times New Roman" panose="02020603050405020304" pitchFamily="18" charset="0"/>
              </a:rPr>
              <a:t> lên đến </a:t>
            </a:r>
            <a:r>
              <a:rPr lang="en-US" sz="2400" dirty="0" err="1">
                <a:solidFill>
                  <a:schemeClr val="tx1"/>
                </a:solidFill>
                <a:latin typeface="Times New Roman" panose="02020603050405020304" pitchFamily="18" charset="0"/>
                <a:cs typeface="Times New Roman" panose="02020603050405020304" pitchFamily="18" charset="0"/>
              </a:rPr>
              <a:t>kích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thước</a:t>
            </a:r>
            <a:r>
              <a:rPr lang="en-US" sz="2400" dirty="0">
                <a:solidFill>
                  <a:schemeClr val="tx1"/>
                </a:solidFill>
                <a:latin typeface="Times New Roman" panose="02020603050405020304" pitchFamily="18" charset="0"/>
                <a:cs typeface="Times New Roman" panose="02020603050405020304" pitchFamily="18" charset="0"/>
              </a:rPr>
              <a:t> Terabyte, </a:t>
            </a:r>
            <a:r>
              <a:rPr lang="en-US" sz="2400" dirty="0" err="1">
                <a:solidFill>
                  <a:schemeClr val="tx1"/>
                </a:solidFill>
                <a:latin typeface="Times New Roman" panose="02020603050405020304" pitchFamily="18" charset="0"/>
                <a:cs typeface="Times New Roman" panose="02020603050405020304" pitchFamily="18" charset="0"/>
              </a:rPr>
              <a:t>phù</a:t>
            </a:r>
            <a:r>
              <a:rPr lang="en-US" sz="2400" dirty="0">
                <a:solidFill>
                  <a:schemeClr val="tx1"/>
                </a:solidFill>
                <a:latin typeface="Times New Roman" panose="02020603050405020304" pitchFamily="18" charset="0"/>
                <a:cs typeface="Times New Roman" panose="02020603050405020304" pitchFamily="18" charset="0"/>
              </a:rPr>
              <a:t> hợp để </a:t>
            </a:r>
            <a:r>
              <a:rPr lang="en-US" sz="2400" dirty="0" err="1">
                <a:solidFill>
                  <a:schemeClr val="tx1"/>
                </a:solidFill>
                <a:latin typeface="Times New Roman" panose="02020603050405020304" pitchFamily="18" charset="0"/>
                <a:cs typeface="Times New Roman" panose="02020603050405020304" pitchFamily="18" charset="0"/>
              </a:rPr>
              <a:t>lưu</a:t>
            </a:r>
            <a:r>
              <a:rPr lang="en-US" sz="2400" dirty="0">
                <a:solidFill>
                  <a:schemeClr val="tx1"/>
                </a:solidFill>
                <a:latin typeface="Times New Roman" panose="02020603050405020304" pitchFamily="18" charset="0"/>
                <a:cs typeface="Times New Roman" panose="02020603050405020304" pitchFamily="18" charset="0"/>
              </a:rPr>
              <a:t> dữ </a:t>
            </a:r>
            <a:r>
              <a:rPr lang="en-US" sz="2400" dirty="0" err="1">
                <a:solidFill>
                  <a:schemeClr val="tx1"/>
                </a:solidFill>
                <a:latin typeface="Times New Roman" panose="02020603050405020304" pitchFamily="18" charset="0"/>
                <a:cs typeface="Times New Roman" panose="02020603050405020304" pitchFamily="18" charset="0"/>
              </a:rPr>
              <a:t>liệu</a:t>
            </a:r>
            <a:r>
              <a:rPr lang="en-US" sz="2400" dirty="0">
                <a:solidFill>
                  <a:schemeClr val="tx1"/>
                </a:solidFill>
                <a:latin typeface="Times New Roman" panose="02020603050405020304" pitchFamily="18" charset="0"/>
                <a:cs typeface="Times New Roman" panose="02020603050405020304" pitchFamily="18" charset="0"/>
              </a:rPr>
              <a:t> bản đồ. </a:t>
            </a:r>
            <a:endParaRPr lang="en-US" sz="2400" dirty="0" smtClean="0">
              <a:solidFill>
                <a:schemeClr val="tx1"/>
              </a:solidFill>
              <a:latin typeface="Times New Roman" panose="02020603050405020304" pitchFamily="18" charset="0"/>
              <a:cs typeface="Times New Roman" panose="02020603050405020304" pitchFamily="18" charset="0"/>
            </a:endParaRPr>
          </a:p>
          <a:p>
            <a:pPr lvl="0" indent="365760" algn="just">
              <a:buNone/>
            </a:pPr>
            <a:r>
              <a:rPr lang="en-US" sz="2400" dirty="0" smtClean="0">
                <a:solidFill>
                  <a:schemeClr val="tx1"/>
                </a:solidFill>
                <a:latin typeface="Times New Roman" panose="02020603050405020304" pitchFamily="18" charset="0"/>
                <a:cs typeface="Times New Roman" panose="02020603050405020304" pitchFamily="18" charset="0"/>
              </a:rPr>
              <a:t>PostgreSQL </a:t>
            </a:r>
            <a:r>
              <a:rPr lang="en-US" sz="2400" dirty="0" smtClean="0">
                <a:solidFill>
                  <a:schemeClr val="tx1"/>
                </a:solidFill>
                <a:latin typeface="Times New Roman" panose="02020603050405020304" pitchFamily="18" charset="0"/>
                <a:cs typeface="Times New Roman" panose="02020603050405020304" pitchFamily="18" charset="0"/>
              </a:rPr>
              <a:t>có </a:t>
            </a:r>
            <a:r>
              <a:rPr lang="en-US" sz="2400" dirty="0" err="1" smtClean="0">
                <a:solidFill>
                  <a:schemeClr val="tx1"/>
                </a:solidFill>
                <a:latin typeface="Times New Roman" panose="02020603050405020304" pitchFamily="18" charset="0"/>
                <a:cs typeface="Times New Roman" panose="02020603050405020304" pitchFamily="18" charset="0"/>
              </a:rPr>
              <a:t>PostGIS</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một </a:t>
            </a:r>
            <a:r>
              <a:rPr lang="en-US" sz="2400" dirty="0" smtClean="0">
                <a:solidFill>
                  <a:schemeClr val="tx1"/>
                </a:solidFill>
                <a:latin typeface="Times New Roman" panose="02020603050405020304" pitchFamily="18" charset="0"/>
                <a:cs typeface="Times New Roman" panose="02020603050405020304" pitchFamily="18" charset="0"/>
              </a:rPr>
              <a:t>thư viện </a:t>
            </a:r>
            <a:r>
              <a:rPr lang="en-US" sz="2400" dirty="0">
                <a:solidFill>
                  <a:schemeClr val="tx1"/>
                </a:solidFill>
                <a:latin typeface="Times New Roman" panose="02020603050405020304" pitchFamily="18" charset="0"/>
                <a:cs typeface="Times New Roman" panose="02020603050405020304" pitchFamily="18" charset="0"/>
              </a:rPr>
              <a:t>hỗ trợ </a:t>
            </a:r>
            <a:r>
              <a:rPr lang="en-US" sz="2400" dirty="0" err="1">
                <a:solidFill>
                  <a:schemeClr val="tx1"/>
                </a:solidFill>
                <a:latin typeface="Times New Roman" panose="02020603050405020304" pitchFamily="18" charset="0"/>
                <a:cs typeface="Times New Roman" panose="02020603050405020304" pitchFamily="18" charset="0"/>
              </a:rPr>
              <a:t>cho</a:t>
            </a:r>
            <a:r>
              <a:rPr lang="en-US" sz="2400" dirty="0">
                <a:solidFill>
                  <a:schemeClr val="tx1"/>
                </a:solidFill>
                <a:latin typeface="Times New Roman" panose="02020603050405020304" pitchFamily="18" charset="0"/>
                <a:cs typeface="Times New Roman" panose="02020603050405020304" pitchFamily="18" charset="0"/>
              </a:rPr>
              <a:t> các </a:t>
            </a:r>
            <a:r>
              <a:rPr lang="en-US" sz="2400" dirty="0" err="1">
                <a:solidFill>
                  <a:schemeClr val="tx1"/>
                </a:solidFill>
                <a:latin typeface="Times New Roman" panose="02020603050405020304" pitchFamily="18" charset="0"/>
                <a:cs typeface="Times New Roman" panose="02020603050405020304" pitchFamily="18" charset="0"/>
              </a:rPr>
              <a:t>đối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tượng</a:t>
            </a:r>
            <a:r>
              <a:rPr lang="en-US" sz="2400" dirty="0">
                <a:solidFill>
                  <a:schemeClr val="tx1"/>
                </a:solidFill>
                <a:latin typeface="Times New Roman" panose="02020603050405020304" pitchFamily="18" charset="0"/>
                <a:cs typeface="Times New Roman" panose="02020603050405020304" pitchFamily="18" charset="0"/>
              </a:rPr>
              <a:t> địa lý vào cơ </a:t>
            </a:r>
            <a:r>
              <a:rPr lang="en-US" sz="2400" dirty="0" err="1">
                <a:solidFill>
                  <a:schemeClr val="tx1"/>
                </a:solidFill>
                <a:latin typeface="Times New Roman" panose="02020603050405020304" pitchFamily="18" charset="0"/>
                <a:cs typeface="Times New Roman" panose="02020603050405020304" pitchFamily="18" charset="0"/>
              </a:rPr>
              <a:t>sở</a:t>
            </a:r>
            <a:r>
              <a:rPr lang="en-US" sz="2400" dirty="0">
                <a:solidFill>
                  <a:schemeClr val="tx1"/>
                </a:solidFill>
                <a:latin typeface="Times New Roman" panose="02020603050405020304" pitchFamily="18" charset="0"/>
                <a:cs typeface="Times New Roman" panose="02020603050405020304" pitchFamily="18" charset="0"/>
              </a:rPr>
              <a:t> dữ </a:t>
            </a:r>
            <a:r>
              <a:rPr lang="en-US" sz="2400" dirty="0" err="1">
                <a:solidFill>
                  <a:schemeClr val="tx1"/>
                </a:solidFill>
                <a:latin typeface="Times New Roman" panose="02020603050405020304" pitchFamily="18" charset="0"/>
                <a:cs typeface="Times New Roman" panose="02020603050405020304" pitchFamily="18" charset="0"/>
              </a:rPr>
              <a:t>liệu</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quan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hệ</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đối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tượng</a:t>
            </a:r>
            <a:r>
              <a:rPr lang="en-US" sz="2400" dirty="0" smtClean="0">
                <a:solidFill>
                  <a:schemeClr val="tx1"/>
                </a:solidFill>
                <a:latin typeface="Times New Roman" panose="02020603050405020304" pitchFamily="18" charset="0"/>
                <a:cs typeface="Times New Roman" panose="02020603050405020304" pitchFamily="18" charset="0"/>
              </a:rPr>
              <a:t>.</a:t>
            </a:r>
            <a:endParaRPr lang="en-US" sz="2400" dirty="0" smtClean="0">
              <a:solidFill>
                <a:schemeClr val="tx1"/>
              </a:solidFill>
              <a:latin typeface="Times New Roman" panose="02020603050405020304" pitchFamily="18" charset="0"/>
              <a:cs typeface="Times New Roman" panose="02020603050405020304" pitchFamily="18" charset="0"/>
            </a:endParaRPr>
          </a:p>
        </p:txBody>
      </p:sp>
      <p:sp>
        <p:nvSpPr>
          <p:cNvPr id="10" name="Content Placeholder 2"/>
          <p:cNvSpPr>
            <a:spLocks noGrp="1"/>
          </p:cNvSpPr>
          <p:nvPr/>
        </p:nvSpPr>
        <p:spPr>
          <a:xfrm>
            <a:off x="1341783" y="513055"/>
            <a:ext cx="6730667"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smtClean="0">
                <a:latin typeface="Calibri" panose="020F0502020204030204" pitchFamily="34" charset="0"/>
                <a:cs typeface="Calibri" panose="020F0502020204030204" pitchFamily="34" charset="0"/>
              </a:rPr>
              <a:t>Cơ </a:t>
            </a:r>
            <a:r>
              <a:rPr lang="en-US" sz="3200" dirty="0" err="1" smtClean="0">
                <a:latin typeface="Calibri" panose="020F0502020204030204" pitchFamily="34" charset="0"/>
                <a:cs typeface="Calibri" panose="020F0502020204030204" pitchFamily="34" charset="0"/>
              </a:rPr>
              <a:t>sở</a:t>
            </a:r>
            <a:r>
              <a:rPr lang="en-US" sz="3200" dirty="0" smtClean="0">
                <a:latin typeface="Calibri" panose="020F0502020204030204" pitchFamily="34" charset="0"/>
                <a:cs typeface="Calibri" panose="020F0502020204030204" pitchFamily="34" charset="0"/>
              </a:rPr>
              <a:t> dữ </a:t>
            </a:r>
            <a:r>
              <a:rPr lang="en-US" sz="3200" dirty="0" err="1" smtClean="0">
                <a:latin typeface="Calibri" panose="020F0502020204030204" pitchFamily="34" charset="0"/>
                <a:cs typeface="Calibri" panose="020F0502020204030204" pitchFamily="34" charset="0"/>
              </a:rPr>
              <a:t>liệu</a:t>
            </a:r>
            <a:r>
              <a:rPr lang="en-US" sz="3200" dirty="0" smtClean="0">
                <a:latin typeface="Calibri" panose="020F0502020204030204" pitchFamily="34" charset="0"/>
                <a:cs typeface="Calibri" panose="020F0502020204030204" pitchFamily="34" charset="0"/>
              </a:rPr>
              <a:t> không </a:t>
            </a:r>
            <a:r>
              <a:rPr lang="en-US" sz="3200" dirty="0" err="1" smtClean="0">
                <a:latin typeface="Calibri" panose="020F0502020204030204" pitchFamily="34" charset="0"/>
                <a:cs typeface="Calibri" panose="020F0502020204030204" pitchFamily="34" charset="0"/>
              </a:rPr>
              <a:t>gian</a:t>
            </a:r>
            <a:r>
              <a:rPr lang="en-US" sz="3200" dirty="0" smtClean="0">
                <a:latin typeface="Calibri" panose="020F0502020204030204" pitchFamily="34" charset="0"/>
                <a:cs typeface="Calibri" panose="020F0502020204030204" pitchFamily="34" charset="0"/>
              </a:rPr>
              <a:t> - </a:t>
            </a:r>
            <a:r>
              <a:rPr lang="en-US" sz="3200" dirty="0">
                <a:latin typeface="Calibri" panose="020F0502020204030204" pitchFamily="34" charset="0"/>
                <a:cs typeface="Calibri" panose="020F0502020204030204" pitchFamily="34" charset="0"/>
              </a:rPr>
              <a:t>PostgreSQL</a:t>
            </a:r>
          </a:p>
        </p:txBody>
      </p:sp>
      <p:graphicFrame>
        <p:nvGraphicFramePr>
          <p:cNvPr id="2" name="Table 1"/>
          <p:cNvGraphicFramePr>
            <a:graphicFrameLocks noGrp="1"/>
          </p:cNvGraphicFramePr>
          <p:nvPr>
            <p:extLst>
              <p:ext uri="{D42A27DB-BD31-4B8C-83A1-F6EECF244321}">
                <p14:modId xmlns:p14="http://schemas.microsoft.com/office/powerpoint/2010/main" val="1741855534"/>
              </p:ext>
            </p:extLst>
          </p:nvPr>
        </p:nvGraphicFramePr>
        <p:xfrm>
          <a:off x="4574150" y="1171716"/>
          <a:ext cx="4436286" cy="3200400"/>
        </p:xfrm>
        <a:graphic>
          <a:graphicData uri="http://schemas.openxmlformats.org/drawingml/2006/table">
            <a:tbl>
              <a:tblPr firstRow="1" firstCol="1" bandRow="1">
                <a:tableStyleId>{9064341A-4EE2-4885-B17D-4086B769AF5B}</a:tableStyleId>
              </a:tblPr>
              <a:tblGrid>
                <a:gridCol w="3154936">
                  <a:extLst>
                    <a:ext uri="{9D8B030D-6E8A-4147-A177-3AD203B41FA5}">
                      <a16:colId xmlns:a16="http://schemas.microsoft.com/office/drawing/2014/main" val="2595805493"/>
                    </a:ext>
                  </a:extLst>
                </a:gridCol>
                <a:gridCol w="1281350">
                  <a:extLst>
                    <a:ext uri="{9D8B030D-6E8A-4147-A177-3AD203B41FA5}">
                      <a16:colId xmlns:a16="http://schemas.microsoft.com/office/drawing/2014/main" val="4189514815"/>
                    </a:ext>
                  </a:extLst>
                </a:gridCol>
              </a:tblGrid>
              <a:tr h="457200">
                <a:tc>
                  <a:txBody>
                    <a:bodyPr/>
                    <a:lstStyle/>
                    <a:p>
                      <a:pPr indent="13970" algn="ctr">
                        <a:lnSpc>
                          <a:spcPct val="100000"/>
                        </a:lnSpc>
                        <a:spcBef>
                          <a:spcPts val="0"/>
                        </a:spcBef>
                        <a:spcAft>
                          <a:spcPts val="0"/>
                        </a:spcAft>
                      </a:pPr>
                      <a:r>
                        <a:rPr lang="en-US" sz="2100" dirty="0" err="1">
                          <a:effectLst/>
                          <a:latin typeface="Times New Roman" panose="02020603050405020304" pitchFamily="18" charset="0"/>
                          <a:cs typeface="Times New Roman" panose="02020603050405020304" pitchFamily="18" charset="0"/>
                        </a:rPr>
                        <a:t>Khả</a:t>
                      </a:r>
                      <a:r>
                        <a:rPr lang="en-US" sz="2100" dirty="0">
                          <a:effectLst/>
                          <a:latin typeface="Times New Roman" panose="02020603050405020304" pitchFamily="18" charset="0"/>
                          <a:cs typeface="Times New Roman" panose="02020603050405020304" pitchFamily="18" charset="0"/>
                        </a:rPr>
                        <a:t> </a:t>
                      </a:r>
                      <a:r>
                        <a:rPr lang="en-US" sz="2100" dirty="0" err="1">
                          <a:effectLst/>
                          <a:latin typeface="Times New Roman" panose="02020603050405020304" pitchFamily="18" charset="0"/>
                          <a:cs typeface="Times New Roman" panose="02020603050405020304" pitchFamily="18" charset="0"/>
                        </a:rPr>
                        <a:t>năng</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18415" algn="ctr">
                        <a:lnSpc>
                          <a:spcPct val="100000"/>
                        </a:lnSpc>
                        <a:spcBef>
                          <a:spcPts val="0"/>
                        </a:spcBef>
                        <a:spcAft>
                          <a:spcPts val="0"/>
                        </a:spcAft>
                      </a:pPr>
                      <a:r>
                        <a:rPr lang="en-US" sz="2100" dirty="0">
                          <a:effectLst/>
                          <a:latin typeface="Times New Roman" panose="02020603050405020304" pitchFamily="18" charset="0"/>
                          <a:cs typeface="Times New Roman" panose="02020603050405020304" pitchFamily="18" charset="0"/>
                        </a:rPr>
                        <a:t>Giá trị</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65306797"/>
                  </a:ext>
                </a:extLst>
              </a:tr>
              <a:tr h="457200">
                <a:tc>
                  <a:txBody>
                    <a:bodyPr/>
                    <a:lstStyle/>
                    <a:p>
                      <a:pPr indent="13970" algn="just">
                        <a:lnSpc>
                          <a:spcPct val="100000"/>
                        </a:lnSpc>
                        <a:spcBef>
                          <a:spcPts val="0"/>
                        </a:spcBef>
                        <a:spcAft>
                          <a:spcPts val="0"/>
                        </a:spcAft>
                      </a:pPr>
                      <a:r>
                        <a:rPr lang="en-US" sz="2100" dirty="0" err="1">
                          <a:effectLst/>
                          <a:latin typeface="Times New Roman" panose="02020603050405020304" pitchFamily="18" charset="0"/>
                          <a:cs typeface="Times New Roman" panose="02020603050405020304" pitchFamily="18" charset="0"/>
                        </a:rPr>
                        <a:t>Kích</a:t>
                      </a:r>
                      <a:r>
                        <a:rPr lang="en-US" sz="2100" dirty="0">
                          <a:effectLst/>
                          <a:latin typeface="Times New Roman" panose="02020603050405020304" pitchFamily="18" charset="0"/>
                          <a:cs typeface="Times New Roman" panose="02020603050405020304" pitchFamily="18" charset="0"/>
                        </a:rPr>
                        <a:t> </a:t>
                      </a:r>
                      <a:r>
                        <a:rPr lang="en-US" sz="2100" dirty="0" err="1">
                          <a:effectLst/>
                          <a:latin typeface="Times New Roman" panose="02020603050405020304" pitchFamily="18" charset="0"/>
                          <a:cs typeface="Times New Roman" panose="02020603050405020304" pitchFamily="18" charset="0"/>
                        </a:rPr>
                        <a:t>thước</a:t>
                      </a:r>
                      <a:r>
                        <a:rPr lang="en-US" sz="2100" dirty="0">
                          <a:effectLst/>
                          <a:latin typeface="Times New Roman" panose="02020603050405020304" pitchFamily="18" charset="0"/>
                          <a:cs typeface="Times New Roman" panose="02020603050405020304" pitchFamily="18" charset="0"/>
                        </a:rPr>
                        <a:t> của CSDL</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18415" algn="just">
                        <a:lnSpc>
                          <a:spcPct val="100000"/>
                        </a:lnSpc>
                        <a:spcBef>
                          <a:spcPts val="0"/>
                        </a:spcBef>
                        <a:spcAft>
                          <a:spcPts val="0"/>
                        </a:spcAft>
                      </a:pPr>
                      <a:r>
                        <a:rPr lang="en-US" sz="21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2313871"/>
                  </a:ext>
                </a:extLst>
              </a:tr>
              <a:tr h="457200">
                <a:tc>
                  <a:txBody>
                    <a:bodyPr/>
                    <a:lstStyle/>
                    <a:p>
                      <a:pPr indent="13970" algn="just">
                        <a:lnSpc>
                          <a:spcPct val="100000"/>
                        </a:lnSpc>
                        <a:spcBef>
                          <a:spcPts val="0"/>
                        </a:spcBef>
                        <a:spcAft>
                          <a:spcPts val="0"/>
                        </a:spcAft>
                      </a:pPr>
                      <a:r>
                        <a:rPr lang="en-US" sz="2100" dirty="0" err="1">
                          <a:effectLst/>
                          <a:latin typeface="Times New Roman" panose="02020603050405020304" pitchFamily="18" charset="0"/>
                          <a:cs typeface="Times New Roman" panose="02020603050405020304" pitchFamily="18" charset="0"/>
                        </a:rPr>
                        <a:t>Kích</a:t>
                      </a:r>
                      <a:r>
                        <a:rPr lang="en-US" sz="2100" dirty="0">
                          <a:effectLst/>
                          <a:latin typeface="Times New Roman" panose="02020603050405020304" pitchFamily="18" charset="0"/>
                          <a:cs typeface="Times New Roman" panose="02020603050405020304" pitchFamily="18" charset="0"/>
                        </a:rPr>
                        <a:t> </a:t>
                      </a:r>
                      <a:r>
                        <a:rPr lang="en-US" sz="2100" dirty="0" err="1">
                          <a:effectLst/>
                          <a:latin typeface="Times New Roman" panose="02020603050405020304" pitchFamily="18" charset="0"/>
                          <a:cs typeface="Times New Roman" panose="02020603050405020304" pitchFamily="18" charset="0"/>
                        </a:rPr>
                        <a:t>thước</a:t>
                      </a:r>
                      <a:r>
                        <a:rPr lang="en-US" sz="2100" dirty="0">
                          <a:effectLst/>
                          <a:latin typeface="Times New Roman" panose="02020603050405020304" pitchFamily="18" charset="0"/>
                          <a:cs typeface="Times New Roman" panose="02020603050405020304" pitchFamily="18" charset="0"/>
                        </a:rPr>
                        <a:t> của 1 </a:t>
                      </a:r>
                      <a:r>
                        <a:rPr lang="en-US" sz="2100" dirty="0" err="1" smtClean="0">
                          <a:effectLst/>
                          <a:latin typeface="Times New Roman" panose="02020603050405020304" pitchFamily="18" charset="0"/>
                          <a:cs typeface="Times New Roman" panose="02020603050405020304" pitchFamily="18" charset="0"/>
                        </a:rPr>
                        <a:t>bảng</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18415" algn="just">
                        <a:lnSpc>
                          <a:spcPct val="100000"/>
                        </a:lnSpc>
                        <a:spcBef>
                          <a:spcPts val="0"/>
                        </a:spcBef>
                        <a:spcAft>
                          <a:spcPts val="0"/>
                        </a:spcAft>
                      </a:pPr>
                      <a:r>
                        <a:rPr lang="en-US" sz="2100" dirty="0">
                          <a:effectLst/>
                          <a:latin typeface="Times New Roman" panose="02020603050405020304" pitchFamily="18" charset="0"/>
                          <a:cs typeface="Times New Roman" panose="02020603050405020304" pitchFamily="18" charset="0"/>
                        </a:rPr>
                        <a:t>32 TB</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42026768"/>
                  </a:ext>
                </a:extLst>
              </a:tr>
              <a:tr h="457200">
                <a:tc>
                  <a:txBody>
                    <a:bodyPr/>
                    <a:lstStyle/>
                    <a:p>
                      <a:pPr indent="13970" algn="just">
                        <a:lnSpc>
                          <a:spcPct val="100000"/>
                        </a:lnSpc>
                        <a:spcBef>
                          <a:spcPts val="0"/>
                        </a:spcBef>
                        <a:spcAft>
                          <a:spcPts val="0"/>
                        </a:spcAft>
                      </a:pPr>
                      <a:r>
                        <a:rPr lang="en-US" sz="2100" dirty="0" err="1">
                          <a:effectLst/>
                          <a:latin typeface="Times New Roman" panose="02020603050405020304" pitchFamily="18" charset="0"/>
                          <a:cs typeface="Times New Roman" panose="02020603050405020304" pitchFamily="18" charset="0"/>
                        </a:rPr>
                        <a:t>Kích</a:t>
                      </a:r>
                      <a:r>
                        <a:rPr lang="en-US" sz="2100" dirty="0">
                          <a:effectLst/>
                          <a:latin typeface="Times New Roman" panose="02020603050405020304" pitchFamily="18" charset="0"/>
                          <a:cs typeface="Times New Roman" panose="02020603050405020304" pitchFamily="18" charset="0"/>
                        </a:rPr>
                        <a:t> </a:t>
                      </a:r>
                      <a:r>
                        <a:rPr lang="en-US" sz="2100" dirty="0" err="1">
                          <a:effectLst/>
                          <a:latin typeface="Times New Roman" panose="02020603050405020304" pitchFamily="18" charset="0"/>
                          <a:cs typeface="Times New Roman" panose="02020603050405020304" pitchFamily="18" charset="0"/>
                        </a:rPr>
                        <a:t>thước</a:t>
                      </a:r>
                      <a:r>
                        <a:rPr lang="en-US" sz="2100" dirty="0">
                          <a:effectLst/>
                          <a:latin typeface="Times New Roman" panose="02020603050405020304" pitchFamily="18" charset="0"/>
                          <a:cs typeface="Times New Roman" panose="02020603050405020304" pitchFamily="18" charset="0"/>
                        </a:rPr>
                        <a:t> của 1 </a:t>
                      </a:r>
                      <a:r>
                        <a:rPr lang="en-US" sz="2100" dirty="0" smtClean="0">
                          <a:effectLst/>
                          <a:latin typeface="Times New Roman" panose="02020603050405020304" pitchFamily="18" charset="0"/>
                          <a:cs typeface="Times New Roman" panose="02020603050405020304" pitchFamily="18" charset="0"/>
                        </a:rPr>
                        <a:t>dòng</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18415" algn="just">
                        <a:lnSpc>
                          <a:spcPct val="100000"/>
                        </a:lnSpc>
                        <a:spcBef>
                          <a:spcPts val="0"/>
                        </a:spcBef>
                        <a:spcAft>
                          <a:spcPts val="0"/>
                        </a:spcAft>
                      </a:pPr>
                      <a:r>
                        <a:rPr lang="en-US" sz="2100" dirty="0">
                          <a:effectLst/>
                          <a:latin typeface="Times New Roman" panose="02020603050405020304" pitchFamily="18" charset="0"/>
                          <a:cs typeface="Times New Roman" panose="02020603050405020304" pitchFamily="18" charset="0"/>
                        </a:rPr>
                        <a:t>1.6 TB</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92911440"/>
                  </a:ext>
                </a:extLst>
              </a:tr>
              <a:tr h="457200">
                <a:tc>
                  <a:txBody>
                    <a:bodyPr/>
                    <a:lstStyle/>
                    <a:p>
                      <a:pPr indent="13970" algn="just">
                        <a:lnSpc>
                          <a:spcPct val="100000"/>
                        </a:lnSpc>
                        <a:spcBef>
                          <a:spcPts val="0"/>
                        </a:spcBef>
                        <a:spcAft>
                          <a:spcPts val="0"/>
                        </a:spcAft>
                      </a:pPr>
                      <a:r>
                        <a:rPr lang="en-US" sz="2100" dirty="0" err="1">
                          <a:effectLst/>
                          <a:latin typeface="Times New Roman" panose="02020603050405020304" pitchFamily="18" charset="0"/>
                          <a:cs typeface="Times New Roman" panose="02020603050405020304" pitchFamily="18" charset="0"/>
                        </a:rPr>
                        <a:t>Kích</a:t>
                      </a:r>
                      <a:r>
                        <a:rPr lang="en-US" sz="2100" dirty="0">
                          <a:effectLst/>
                          <a:latin typeface="Times New Roman" panose="02020603050405020304" pitchFamily="18" charset="0"/>
                          <a:cs typeface="Times New Roman" panose="02020603050405020304" pitchFamily="18" charset="0"/>
                        </a:rPr>
                        <a:t> </a:t>
                      </a:r>
                      <a:r>
                        <a:rPr lang="en-US" sz="2100" dirty="0" err="1">
                          <a:effectLst/>
                          <a:latin typeface="Times New Roman" panose="02020603050405020304" pitchFamily="18" charset="0"/>
                          <a:cs typeface="Times New Roman" panose="02020603050405020304" pitchFamily="18" charset="0"/>
                        </a:rPr>
                        <a:t>thước</a:t>
                      </a:r>
                      <a:r>
                        <a:rPr lang="en-US" sz="2100" dirty="0">
                          <a:effectLst/>
                          <a:latin typeface="Times New Roman" panose="02020603050405020304" pitchFamily="18" charset="0"/>
                          <a:cs typeface="Times New Roman" panose="02020603050405020304" pitchFamily="18" charset="0"/>
                        </a:rPr>
                        <a:t> của 1 </a:t>
                      </a:r>
                      <a:r>
                        <a:rPr lang="en-US" sz="2100" dirty="0" smtClean="0">
                          <a:effectLst/>
                          <a:latin typeface="Times New Roman" panose="02020603050405020304" pitchFamily="18" charset="0"/>
                          <a:cs typeface="Times New Roman" panose="02020603050405020304" pitchFamily="18" charset="0"/>
                        </a:rPr>
                        <a:t>trường</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18415" algn="just">
                        <a:lnSpc>
                          <a:spcPct val="100000"/>
                        </a:lnSpc>
                        <a:spcBef>
                          <a:spcPts val="0"/>
                        </a:spcBef>
                        <a:spcAft>
                          <a:spcPts val="0"/>
                        </a:spcAft>
                      </a:pPr>
                      <a:r>
                        <a:rPr lang="en-US" sz="2100" dirty="0">
                          <a:effectLst/>
                          <a:latin typeface="Times New Roman" panose="02020603050405020304" pitchFamily="18" charset="0"/>
                          <a:cs typeface="Times New Roman" panose="02020603050405020304" pitchFamily="18" charset="0"/>
                        </a:rPr>
                        <a:t>1 GB</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3032926"/>
                  </a:ext>
                </a:extLst>
              </a:tr>
              <a:tr h="457200">
                <a:tc>
                  <a:txBody>
                    <a:bodyPr/>
                    <a:lstStyle/>
                    <a:p>
                      <a:pPr indent="13970" algn="just">
                        <a:lnSpc>
                          <a:spcPct val="100000"/>
                        </a:lnSpc>
                        <a:spcBef>
                          <a:spcPts val="0"/>
                        </a:spcBef>
                        <a:spcAft>
                          <a:spcPts val="0"/>
                        </a:spcAft>
                      </a:pPr>
                      <a:r>
                        <a:rPr lang="en-US" sz="2100" dirty="0">
                          <a:effectLst/>
                          <a:latin typeface="Times New Roman" panose="02020603050405020304" pitchFamily="18" charset="0"/>
                          <a:cs typeface="Times New Roman" panose="02020603050405020304" pitchFamily="18" charset="0"/>
                        </a:rPr>
                        <a:t>Số </a:t>
                      </a:r>
                      <a:r>
                        <a:rPr lang="en-US" sz="2100" dirty="0" err="1">
                          <a:effectLst/>
                          <a:latin typeface="Times New Roman" panose="02020603050405020304" pitchFamily="18" charset="0"/>
                          <a:cs typeface="Times New Roman" panose="02020603050405020304" pitchFamily="18" charset="0"/>
                        </a:rPr>
                        <a:t>lượng</a:t>
                      </a:r>
                      <a:r>
                        <a:rPr lang="en-US" sz="2100" dirty="0">
                          <a:effectLst/>
                          <a:latin typeface="Times New Roman" panose="02020603050405020304" pitchFamily="18" charset="0"/>
                          <a:cs typeface="Times New Roman" panose="02020603050405020304" pitchFamily="18" charset="0"/>
                        </a:rPr>
                        <a:t> dòng trong 1 </a:t>
                      </a:r>
                      <a:r>
                        <a:rPr lang="en-US" sz="2100" dirty="0" err="1">
                          <a:effectLst/>
                          <a:latin typeface="Times New Roman" panose="02020603050405020304" pitchFamily="18" charset="0"/>
                          <a:cs typeface="Times New Roman" panose="02020603050405020304" pitchFamily="18" charset="0"/>
                        </a:rPr>
                        <a:t>bảng</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18415" algn="just">
                        <a:lnSpc>
                          <a:spcPct val="100000"/>
                        </a:lnSpc>
                        <a:spcBef>
                          <a:spcPts val="0"/>
                        </a:spcBef>
                        <a:spcAft>
                          <a:spcPts val="0"/>
                        </a:spcAft>
                      </a:pPr>
                      <a:r>
                        <a:rPr lang="en-US" sz="21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68598368"/>
                  </a:ext>
                </a:extLst>
              </a:tr>
              <a:tr h="457200">
                <a:tc>
                  <a:txBody>
                    <a:bodyPr/>
                    <a:lstStyle/>
                    <a:p>
                      <a:pPr indent="13970" algn="just">
                        <a:lnSpc>
                          <a:spcPct val="100000"/>
                        </a:lnSpc>
                        <a:spcBef>
                          <a:spcPts val="0"/>
                        </a:spcBef>
                        <a:spcAft>
                          <a:spcPts val="0"/>
                        </a:spcAft>
                      </a:pPr>
                      <a:r>
                        <a:rPr lang="en-US" sz="2100" dirty="0">
                          <a:effectLst/>
                          <a:latin typeface="Times New Roman" panose="02020603050405020304" pitchFamily="18" charset="0"/>
                          <a:cs typeface="Times New Roman" panose="02020603050405020304" pitchFamily="18" charset="0"/>
                        </a:rPr>
                        <a:t>Số </a:t>
                      </a:r>
                      <a:r>
                        <a:rPr lang="en-US" sz="2100" dirty="0" err="1">
                          <a:effectLst/>
                          <a:latin typeface="Times New Roman" panose="02020603050405020304" pitchFamily="18" charset="0"/>
                          <a:cs typeface="Times New Roman" panose="02020603050405020304" pitchFamily="18" charset="0"/>
                        </a:rPr>
                        <a:t>lượng</a:t>
                      </a:r>
                      <a:r>
                        <a:rPr lang="en-US" sz="2100" dirty="0">
                          <a:effectLst/>
                          <a:latin typeface="Times New Roman" panose="02020603050405020304" pitchFamily="18" charset="0"/>
                          <a:cs typeface="Times New Roman" panose="02020603050405020304" pitchFamily="18" charset="0"/>
                        </a:rPr>
                        <a:t> </a:t>
                      </a:r>
                      <a:r>
                        <a:rPr lang="en-US" sz="2100" dirty="0" err="1">
                          <a:effectLst/>
                          <a:latin typeface="Times New Roman" panose="02020603050405020304" pitchFamily="18" charset="0"/>
                          <a:cs typeface="Times New Roman" panose="02020603050405020304" pitchFamily="18" charset="0"/>
                        </a:rPr>
                        <a:t>cột</a:t>
                      </a:r>
                      <a:r>
                        <a:rPr lang="en-US" sz="2100" dirty="0">
                          <a:effectLst/>
                          <a:latin typeface="Times New Roman" panose="02020603050405020304" pitchFamily="18" charset="0"/>
                          <a:cs typeface="Times New Roman" panose="02020603050405020304" pitchFamily="18" charset="0"/>
                        </a:rPr>
                        <a:t> trong 1 </a:t>
                      </a:r>
                      <a:r>
                        <a:rPr lang="en-US" sz="2100" dirty="0" err="1">
                          <a:effectLst/>
                          <a:latin typeface="Times New Roman" panose="02020603050405020304" pitchFamily="18" charset="0"/>
                          <a:cs typeface="Times New Roman" panose="02020603050405020304" pitchFamily="18" charset="0"/>
                        </a:rPr>
                        <a:t>bảng</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17780" algn="just">
                        <a:lnSpc>
                          <a:spcPct val="10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250 - </a:t>
                      </a:r>
                      <a:r>
                        <a:rPr lang="en-US" sz="2000" dirty="0" smtClean="0">
                          <a:effectLst/>
                          <a:latin typeface="Times New Roman" panose="02020603050405020304" pitchFamily="18" charset="0"/>
                          <a:cs typeface="Times New Roman" panose="02020603050405020304" pitchFamily="18" charset="0"/>
                        </a:rPr>
                        <a:t>1600</a:t>
                      </a:r>
                      <a:endPar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3427429"/>
                  </a:ext>
                </a:extLst>
              </a:tr>
            </a:tbl>
          </a:graphicData>
        </a:graphic>
      </p:graphicFrame>
    </p:spTree>
    <p:extLst>
      <p:ext uri="{BB962C8B-B14F-4D97-AF65-F5344CB8AC3E}">
        <p14:creationId xmlns:p14="http://schemas.microsoft.com/office/powerpoint/2010/main" val="384536918"/>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Quin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2435</TotalTime>
  <Words>1422</Words>
  <Application>Microsoft Office PowerPoint</Application>
  <PresentationFormat>On-screen Show (16:9)</PresentationFormat>
  <Paragraphs>212</Paragraphs>
  <Slides>30</Slides>
  <Notes>29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9" baseType="lpstr">
      <vt:lpstr>Source Sans Pro</vt:lpstr>
      <vt:lpstr>Wingdings</vt:lpstr>
      <vt:lpstr>Oswald</vt:lpstr>
      <vt:lpstr>Times New Roman</vt:lpstr>
      <vt:lpstr>Calibri</vt:lpstr>
      <vt:lpstr>Wingdings 3</vt:lpstr>
      <vt:lpstr>Arial</vt:lpstr>
      <vt:lpstr>Quince template</vt:lpstr>
      <vt:lpstr>Visio</vt:lpstr>
      <vt:lpstr>PowerPoint Presentation</vt:lpstr>
      <vt:lpstr>HELLO!</vt:lpstr>
      <vt:lpstr>PowerPoint Presentation</vt:lpstr>
      <vt:lpstr>Giới thiệu đề tài</vt:lpstr>
      <vt:lpstr>Giới thiệu đề tài</vt:lpstr>
      <vt:lpstr>Giới thiệu đề tài</vt:lpstr>
      <vt:lpstr>Cơ sở lý thuyết</vt:lpstr>
      <vt:lpstr>Cơ sở lý thuyết</vt:lpstr>
      <vt:lpstr>Cơ sở lý thuyết</vt:lpstr>
      <vt:lpstr>Cơ sở lý thuyết</vt:lpstr>
      <vt:lpstr>Cơ sở lý thuyết</vt:lpstr>
      <vt:lpstr>Cơ sở lý thuyết</vt:lpstr>
      <vt:lpstr>Cơ sở lý thuyết</vt:lpstr>
      <vt:lpstr>Phân tích và thiết kế hệ thống</vt:lpstr>
      <vt:lpstr>Phân tích và thiết kế hệ thống</vt:lpstr>
      <vt:lpstr>Phân tích và thiết kế hệ thống</vt:lpstr>
      <vt:lpstr>Phân tích và thiết kế hệ thống</vt:lpstr>
      <vt:lpstr>Phân tích và thiết kế hệ thống</vt:lpstr>
      <vt:lpstr>Triển khai và kết quả</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 và hướng phát triển</vt:lpstr>
      <vt:lpstr>Phân tích và thiết kế hệ thống</vt:lpstr>
      <vt:lpstr>Phân tích và thiết kế hệ thống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Phan Đình Tùng</cp:lastModifiedBy>
  <cp:revision>130</cp:revision>
  <dcterms:modified xsi:type="dcterms:W3CDTF">2019-06-12T14:45:53Z</dcterms:modified>
</cp:coreProperties>
</file>